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6" r:id="rId2"/>
    <p:sldId id="25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355" r:id="rId15"/>
    <p:sldId id="289" r:id="rId16"/>
    <p:sldId id="290" r:id="rId17"/>
    <p:sldId id="354" r:id="rId18"/>
    <p:sldId id="291" r:id="rId19"/>
    <p:sldId id="292" r:id="rId20"/>
    <p:sldId id="293" r:id="rId21"/>
    <p:sldId id="294" r:id="rId22"/>
    <p:sldId id="295" r:id="rId23"/>
    <p:sldId id="341" r:id="rId24"/>
    <p:sldId id="298" r:id="rId25"/>
    <p:sldId id="299" r:id="rId26"/>
    <p:sldId id="300" r:id="rId27"/>
    <p:sldId id="301" r:id="rId28"/>
    <p:sldId id="302" r:id="rId29"/>
    <p:sldId id="308" r:id="rId30"/>
    <p:sldId id="303" r:id="rId31"/>
    <p:sldId id="304" r:id="rId32"/>
    <p:sldId id="307" r:id="rId33"/>
    <p:sldId id="305" r:id="rId34"/>
    <p:sldId id="306" r:id="rId35"/>
    <p:sldId id="309" r:id="rId36"/>
    <p:sldId id="344" r:id="rId37"/>
    <p:sldId id="310" r:id="rId38"/>
    <p:sldId id="311" r:id="rId39"/>
    <p:sldId id="346" r:id="rId40"/>
    <p:sldId id="312" r:id="rId41"/>
    <p:sldId id="347" r:id="rId42"/>
    <p:sldId id="313" r:id="rId43"/>
    <p:sldId id="314" r:id="rId44"/>
    <p:sldId id="315" r:id="rId45"/>
    <p:sldId id="348" r:id="rId46"/>
    <p:sldId id="316" r:id="rId47"/>
    <p:sldId id="317" r:id="rId48"/>
    <p:sldId id="318" r:id="rId49"/>
    <p:sldId id="349" r:id="rId50"/>
    <p:sldId id="319" r:id="rId51"/>
    <p:sldId id="320" r:id="rId52"/>
    <p:sldId id="321" r:id="rId53"/>
    <p:sldId id="350" r:id="rId54"/>
    <p:sldId id="322" r:id="rId55"/>
    <p:sldId id="323" r:id="rId56"/>
    <p:sldId id="324" r:id="rId57"/>
    <p:sldId id="351" r:id="rId58"/>
    <p:sldId id="325" r:id="rId59"/>
    <p:sldId id="326" r:id="rId60"/>
    <p:sldId id="327" r:id="rId61"/>
    <p:sldId id="352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45" r:id="rId71"/>
    <p:sldId id="353" r:id="rId72"/>
    <p:sldId id="336" r:id="rId73"/>
    <p:sldId id="339" r:id="rId74"/>
    <p:sldId id="338" r:id="rId75"/>
    <p:sldId id="342" r:id="rId76"/>
    <p:sldId id="343" r:id="rId77"/>
    <p:sldId id="340" r:id="rId78"/>
    <p:sldId id="337" r:id="rId7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4751" autoAdjust="0"/>
  </p:normalViewPr>
  <p:slideViewPr>
    <p:cSldViewPr snapToGrid="0">
      <p:cViewPr varScale="1">
        <p:scale>
          <a:sx n="109" d="100"/>
          <a:sy n="109" d="100"/>
        </p:scale>
        <p:origin x="528" y="108"/>
      </p:cViewPr>
      <p:guideLst/>
    </p:cSldViewPr>
  </p:slideViewPr>
  <p:outlineViewPr>
    <p:cViewPr>
      <p:scale>
        <a:sx n="33" d="100"/>
        <a:sy n="33" d="100"/>
      </p:scale>
      <p:origin x="0" y="-348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2FF11-4C1E-4191-BB8E-2832BB888D84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15C85-E69A-4CAE-AE89-5B7B0C2029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13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93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86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258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33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635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232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409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622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083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396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83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617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346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260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871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366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285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945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121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628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7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64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123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70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256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853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599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0811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3946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139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8279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9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599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15C85-E69A-4CAE-AE89-5B7B0C20297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653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188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14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2712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4839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1936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6947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5752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94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868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83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095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8945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3792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478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7010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9550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6180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117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5033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3096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37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054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4033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3207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7047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44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1907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3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851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15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48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3968" y="1285861"/>
            <a:ext cx="10363200" cy="1470025"/>
          </a:xfrm>
        </p:spPr>
        <p:txBody>
          <a:bodyPr/>
          <a:lstStyle>
            <a:lvl1pPr algn="l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3968" y="307181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94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238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13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25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30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982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14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61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14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9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30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215968"/>
                </a:solidFill>
                <a:latin typeface="Calibri" panose="020F0502020204030204" pitchFamily="34" charset="0"/>
              </a:defRPr>
            </a:lvl1pPr>
          </a:lstStyle>
          <a:p>
            <a:fld id="{A669C241-4982-47F5-8A77-7687F38C07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85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ln w="1841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微軟正黑體" pitchFamily="34" charset="-120"/>
          <a:ea typeface="微軟正黑體" pitchFamily="34" charset="-12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微軟正黑體" pitchFamily="34" charset="-120"/>
          <a:ea typeface="微軟正黑體" pitchFamily="34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微軟正黑體" pitchFamily="34" charset="-120"/>
          <a:ea typeface="微軟正黑體" pitchFamily="34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微軟正黑體" pitchFamily="34" charset="-120"/>
          <a:ea typeface="微軟正黑體" pitchFamily="34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微軟正黑體" pitchFamily="34" charset="-120"/>
          <a:ea typeface="微軟正黑體" pitchFamily="34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2060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2060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2060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6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6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9600" y="1343156"/>
            <a:ext cx="11022644" cy="1808161"/>
          </a:xfrm>
        </p:spPr>
        <p:txBody>
          <a:bodyPr/>
          <a:lstStyle/>
          <a:p>
            <a:pPr algn="ctr"/>
            <a:r>
              <a:rPr lang="zh-TW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支援多國語言的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 Framework</a:t>
            </a:r>
            <a:r>
              <a:rPr lang="zh-TW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網頁自動化驗收測試工具的功能改善與擴充</a:t>
            </a:r>
            <a:r>
              <a:rPr lang="zh-TW" altLang="zh-TW" dirty="0">
                <a:effectLst/>
              </a:rPr>
              <a:t/>
            </a:r>
            <a:br>
              <a:rPr lang="zh-TW" altLang="zh-TW" dirty="0">
                <a:effectLst/>
              </a:rPr>
            </a:br>
            <a:endParaRPr lang="zh-TW" altLang="en-US" sz="3600" i="1" dirty="0"/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1604962" y="3156586"/>
            <a:ext cx="4795838" cy="1051343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2F2F2"/>
                </a:solidFill>
              </a:rPr>
              <a:t>研究生 </a:t>
            </a:r>
            <a:r>
              <a:rPr lang="en-US" altLang="zh-TW" dirty="0" smtClean="0">
                <a:solidFill>
                  <a:srgbClr val="F2F2F2"/>
                </a:solidFill>
              </a:rPr>
              <a:t>:</a:t>
            </a:r>
            <a:r>
              <a:rPr lang="zh-TW" altLang="en-US" dirty="0" smtClean="0">
                <a:solidFill>
                  <a:srgbClr val="F2F2F2"/>
                </a:solidFill>
              </a:rPr>
              <a:t> 林稟宸</a:t>
            </a:r>
            <a:endParaRPr lang="en-US" altLang="zh-TW" dirty="0" smtClean="0">
              <a:solidFill>
                <a:srgbClr val="F2F2F2"/>
              </a:solidFill>
            </a:endParaRPr>
          </a:p>
          <a:p>
            <a:r>
              <a:rPr lang="en-US" altLang="zh-TW" dirty="0" smtClean="0">
                <a:solidFill>
                  <a:srgbClr val="F2F2F2"/>
                </a:solidFill>
              </a:rPr>
              <a:t>2021/06/24</a:t>
            </a:r>
            <a:endParaRPr lang="en-US" altLang="zh-TW" dirty="0">
              <a:solidFill>
                <a:srgbClr val="F2F2F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04962" y="4542127"/>
            <a:ext cx="5577840" cy="904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國立台北科技大學　資訊工程系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指導教授：鄭有進、謝金雲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15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Robot Framework</a:t>
            </a:r>
            <a:r>
              <a:rPr lang="zh-TW" altLang="en-US" dirty="0" smtClean="0"/>
              <a:t>測試</a:t>
            </a:r>
            <a:r>
              <a:rPr lang="zh-TW" altLang="en-US" dirty="0"/>
              <a:t>報表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3" y="1669772"/>
            <a:ext cx="10123209" cy="4147704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55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Robot Framework</a:t>
            </a:r>
            <a:r>
              <a:rPr lang="zh-TW" altLang="en-US" dirty="0"/>
              <a:t> </a:t>
            </a:r>
            <a:r>
              <a:rPr lang="en-US" altLang="zh-TW" dirty="0" smtClean="0"/>
              <a:t>Listener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591643" y="1543041"/>
            <a:ext cx="8528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用來接收測試執行不同時期的資訊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測試者可以實作此介面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欲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實作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Listener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，必須加入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要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實作的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Listener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43" y="3053439"/>
            <a:ext cx="4792110" cy="939872"/>
          </a:xfr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591643" y="4497223"/>
            <a:ext cx="5064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本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論文實作的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Listener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start_suite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end_suite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314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XPath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2008416"/>
            <a:ext cx="10972800" cy="2155370"/>
          </a:xfrm>
        </p:spPr>
        <p:txBody>
          <a:bodyPr/>
          <a:lstStyle/>
          <a:p>
            <a:r>
              <a:rPr lang="en-US" altLang="zh-TW" dirty="0" smtClean="0"/>
              <a:t>XML Path Language</a:t>
            </a:r>
          </a:p>
          <a:p>
            <a:r>
              <a:rPr lang="zh-TW" altLang="en-US" dirty="0"/>
              <a:t>借</a:t>
            </a:r>
            <a:r>
              <a:rPr lang="zh-TW" altLang="en-US" dirty="0" smtClean="0"/>
              <a:t>助</a:t>
            </a:r>
            <a:r>
              <a:rPr lang="en-US" altLang="zh-TW" dirty="0"/>
              <a:t>XPath </a:t>
            </a:r>
            <a:r>
              <a:rPr lang="zh-TW" altLang="en-US" dirty="0" smtClean="0"/>
              <a:t>，</a:t>
            </a:r>
            <a:r>
              <a:rPr lang="en-US" altLang="zh-TW" dirty="0" smtClean="0"/>
              <a:t>Robot </a:t>
            </a:r>
            <a:r>
              <a:rPr lang="en-US" altLang="zh-TW" dirty="0"/>
              <a:t>Framework </a:t>
            </a:r>
            <a:r>
              <a:rPr lang="zh-TW" altLang="en-US" dirty="0"/>
              <a:t>測試</a:t>
            </a:r>
            <a:r>
              <a:rPr lang="zh-TW" altLang="en-US" dirty="0" smtClean="0"/>
              <a:t>腳本可以定位畫面上元件</a:t>
            </a:r>
            <a:r>
              <a:rPr lang="zh-TW" altLang="en-US" dirty="0"/>
              <a:t>的位置，以對其狀態進行測試。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62" y="4346695"/>
            <a:ext cx="11501075" cy="378636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92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第一版 </a:t>
            </a:r>
            <a:r>
              <a:rPr lang="en-US" altLang="zh-TW" dirty="0"/>
              <a:t>i18n </a:t>
            </a:r>
            <a:r>
              <a:rPr lang="zh-TW" altLang="en-US" dirty="0"/>
              <a:t>的系統架構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30" y="-13290"/>
            <a:ext cx="8281490" cy="6369641"/>
          </a:xfrm>
        </p:spPr>
      </p:pic>
    </p:spTree>
    <p:extLst>
      <p:ext uri="{BB962C8B-B14F-4D97-AF65-F5344CB8AC3E}">
        <p14:creationId xmlns:p14="http://schemas.microsoft.com/office/powerpoint/2010/main" val="6542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第一版 </a:t>
            </a:r>
            <a:r>
              <a:rPr lang="en-US" altLang="zh-TW" dirty="0"/>
              <a:t>i18n </a:t>
            </a:r>
            <a:r>
              <a:rPr lang="zh-TW" altLang="en-US" dirty="0"/>
              <a:t>的系統架構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75" y="1393830"/>
            <a:ext cx="8757725" cy="5016756"/>
          </a:xfr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7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第一版 </a:t>
            </a:r>
            <a:r>
              <a:rPr lang="en-US" altLang="zh-TW" dirty="0"/>
              <a:t>i18n </a:t>
            </a:r>
            <a:r>
              <a:rPr lang="zh-TW" altLang="en-US" dirty="0" smtClean="0"/>
              <a:t>的</a:t>
            </a:r>
            <a:r>
              <a:rPr lang="zh-TW" altLang="en-US" dirty="0"/>
              <a:t>系統</a:t>
            </a:r>
            <a:r>
              <a:rPr lang="zh-TW" altLang="en-US" dirty="0" smtClean="0"/>
              <a:t>流程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82" y="1460561"/>
            <a:ext cx="9793436" cy="4852866"/>
          </a:xfrm>
        </p:spPr>
      </p:pic>
    </p:spTree>
    <p:extLst>
      <p:ext uri="{BB962C8B-B14F-4D97-AF65-F5344CB8AC3E}">
        <p14:creationId xmlns:p14="http://schemas.microsoft.com/office/powerpoint/2010/main" val="1352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4" name="內容版面配置區 11"/>
          <p:cNvSpPr>
            <a:spLocks noGrp="1"/>
          </p:cNvSpPr>
          <p:nvPr>
            <p:ph idx="1"/>
          </p:nvPr>
        </p:nvSpPr>
        <p:spPr>
          <a:xfrm>
            <a:off x="2003367" y="2019993"/>
            <a:ext cx="5274136" cy="402602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研究動機與目標</a:t>
            </a:r>
            <a:endParaRPr lang="en-US" altLang="zh-TW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相關背景知識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/>
              <a:t>新版</a:t>
            </a:r>
            <a:r>
              <a:rPr lang="en-US" altLang="zh-TW" dirty="0"/>
              <a:t>i18n</a:t>
            </a:r>
            <a:r>
              <a:rPr lang="zh-TW" altLang="en-US" dirty="0"/>
              <a:t>的系統設計</a:t>
            </a:r>
            <a:endParaRPr lang="en-US" altLang="zh-TW" dirty="0"/>
          </a:p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測試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案例</a:t>
            </a:r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分析</a:t>
            </a:r>
            <a:endParaRPr lang="en-US" altLang="zh-TW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結論與未來展望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86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新版</a:t>
            </a:r>
            <a:r>
              <a:rPr lang="en-US" altLang="zh-TW" dirty="0" smtClean="0"/>
              <a:t>i18n </a:t>
            </a:r>
            <a:r>
              <a:rPr lang="zh-TW" altLang="en-US" dirty="0" smtClean="0"/>
              <a:t>系統架構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464" y="0"/>
            <a:ext cx="7646013" cy="6356351"/>
          </a:xfrm>
        </p:spPr>
      </p:pic>
    </p:spTree>
    <p:extLst>
      <p:ext uri="{BB962C8B-B14F-4D97-AF65-F5344CB8AC3E}">
        <p14:creationId xmlns:p14="http://schemas.microsoft.com/office/powerpoint/2010/main" val="2782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新版</a:t>
            </a:r>
            <a:r>
              <a:rPr lang="en-US" altLang="zh-TW" dirty="0" smtClean="0"/>
              <a:t>i18n </a:t>
            </a:r>
            <a:r>
              <a:rPr lang="zh-TW" altLang="en-US" dirty="0" smtClean="0"/>
              <a:t>系統架構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05" y="1417638"/>
            <a:ext cx="8177789" cy="4938713"/>
          </a:xfrm>
        </p:spPr>
      </p:pic>
    </p:spTree>
    <p:extLst>
      <p:ext uri="{BB962C8B-B14F-4D97-AF65-F5344CB8AC3E}">
        <p14:creationId xmlns:p14="http://schemas.microsoft.com/office/powerpoint/2010/main" val="27517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新版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新增類別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210096" y="1476874"/>
            <a:ext cx="7690757" cy="611413"/>
          </a:xfrm>
        </p:spPr>
        <p:txBody>
          <a:bodyPr/>
          <a:lstStyle/>
          <a:p>
            <a:r>
              <a:rPr lang="en-US" altLang="zh-TW" dirty="0" smtClean="0"/>
              <a:t>UI</a:t>
            </a:r>
            <a:r>
              <a:rPr lang="zh-TW" altLang="en-US" dirty="0" smtClean="0"/>
              <a:t>。 負責一詞多譯圖形化介面的功能</a:t>
            </a:r>
            <a:endParaRPr lang="en-US" altLang="zh-TW" dirty="0" smtClean="0"/>
          </a:p>
          <a:p>
            <a:r>
              <a:rPr lang="zh-TW" altLang="en-US" dirty="0"/>
              <a:t>以及</a:t>
            </a:r>
            <a:endParaRPr lang="en-US" altLang="zh-TW" dirty="0" smtClean="0"/>
          </a:p>
          <a:p>
            <a:endParaRPr lang="en-US" altLang="zh-TW" dirty="0" smtClean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002089"/>
              </p:ext>
            </p:extLst>
          </p:nvPr>
        </p:nvGraphicFramePr>
        <p:xfrm>
          <a:off x="2482105" y="2131819"/>
          <a:ext cx="6903195" cy="4157048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3380893">
                  <a:extLst>
                    <a:ext uri="{9D8B030D-6E8A-4147-A177-3AD203B41FA5}">
                      <a16:colId xmlns:a16="http://schemas.microsoft.com/office/drawing/2014/main" val="2489426136"/>
                    </a:ext>
                  </a:extLst>
                </a:gridCol>
                <a:gridCol w="3522302">
                  <a:extLst>
                    <a:ext uri="{9D8B030D-6E8A-4147-A177-3AD203B41FA5}">
                      <a16:colId xmlns:a16="http://schemas.microsoft.com/office/drawing/2014/main" val="1661921607"/>
                    </a:ext>
                  </a:extLst>
                </a:gridCol>
              </a:tblGrid>
              <a:tr h="69661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800" kern="100" dirty="0" smtClean="0">
                          <a:effectLst/>
                        </a:rPr>
                        <a:t>20</a:t>
                      </a:r>
                      <a:r>
                        <a:rPr lang="zh-TW" altLang="en-US" sz="2800" kern="100" dirty="0" smtClean="0">
                          <a:effectLst/>
                        </a:rPr>
                        <a:t>種新增的</a:t>
                      </a:r>
                      <a:r>
                        <a:rPr lang="zh-TW" sz="2800" kern="100" dirty="0" smtClean="0">
                          <a:effectLst/>
                        </a:rPr>
                        <a:t>代理</a:t>
                      </a:r>
                      <a:r>
                        <a:rPr lang="zh-TW" sz="2800" kern="100" dirty="0">
                          <a:effectLst/>
                        </a:rPr>
                        <a:t>關鍵字類別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42297"/>
                  </a:ext>
                </a:extLst>
              </a:tr>
              <a:tr h="34604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1. </a:t>
                      </a:r>
                      <a:r>
                        <a:rPr lang="en-US" sz="1400" kern="100" dirty="0" err="1">
                          <a:effectLst/>
                        </a:rPr>
                        <a:t>AlertShouldBePresentProxy</a:t>
                      </a:r>
                      <a:endParaRPr lang="zh-TW" sz="1400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2. </a:t>
                      </a:r>
                      <a:r>
                        <a:rPr lang="en-US" sz="1400" kern="100" dirty="0" err="1">
                          <a:effectLst/>
                        </a:rPr>
                        <a:t>CountValuesInListProxy</a:t>
                      </a:r>
                      <a:endParaRPr lang="zh-TW" sz="1400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3. </a:t>
                      </a:r>
                      <a:r>
                        <a:rPr lang="en-US" sz="1400" kern="100" dirty="0" err="1">
                          <a:effectLst/>
                        </a:rPr>
                        <a:t>DictionariesShouldBeEqualProxy</a:t>
                      </a:r>
                      <a:endParaRPr lang="zh-TW" sz="1400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4. </a:t>
                      </a:r>
                      <a:r>
                        <a:rPr lang="en-US" sz="1400" kern="100" dirty="0" err="1">
                          <a:effectLst/>
                        </a:rPr>
                        <a:t>DictionaryShouldContainItemProxy</a:t>
                      </a:r>
                      <a:endParaRPr lang="zh-TW" sz="1400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5. </a:t>
                      </a:r>
                      <a:r>
                        <a:rPr lang="en-US" sz="1400" kern="100" dirty="0" err="1">
                          <a:effectLst/>
                        </a:rPr>
                        <a:t>DictionaryShouldContainKeyProxy</a:t>
                      </a:r>
                      <a:endParaRPr lang="zh-TW" sz="1400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6. </a:t>
                      </a:r>
                      <a:r>
                        <a:rPr lang="en-US" sz="1400" kern="100" dirty="0" err="1">
                          <a:effectLst/>
                        </a:rPr>
                        <a:t>DictionaryShouldContainValueProxy</a:t>
                      </a:r>
                      <a:endParaRPr lang="zh-TW" sz="1400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7. </a:t>
                      </a:r>
                      <a:r>
                        <a:rPr lang="en-US" sz="1400" kern="100" dirty="0" err="1">
                          <a:effectLst/>
                        </a:rPr>
                        <a:t>GetMatchCountProxy</a:t>
                      </a:r>
                      <a:endParaRPr lang="zh-TW" sz="1400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8. </a:t>
                      </a:r>
                      <a:r>
                        <a:rPr lang="en-US" sz="1400" kern="100" dirty="0" err="1">
                          <a:effectLst/>
                        </a:rPr>
                        <a:t>ListSelectionShouldBeProxy</a:t>
                      </a:r>
                      <a:endParaRPr lang="zh-TW" sz="1400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9. </a:t>
                      </a:r>
                      <a:r>
                        <a:rPr lang="en-US" sz="1400" kern="100" dirty="0" err="1">
                          <a:effectLst/>
                        </a:rPr>
                        <a:t>ListShouldContainSubListProxy</a:t>
                      </a:r>
                      <a:endParaRPr lang="zh-TW" sz="1400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10. </a:t>
                      </a:r>
                      <a:r>
                        <a:rPr lang="en-US" sz="1400" kern="100" dirty="0" err="1">
                          <a:effectLst/>
                        </a:rPr>
                        <a:t>ListShouldContainValueProxy</a:t>
                      </a:r>
                      <a:endParaRPr lang="zh-TW" sz="1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11. </a:t>
                      </a:r>
                      <a:r>
                        <a:rPr lang="en-US" sz="1400" b="1" kern="100" dirty="0" err="1">
                          <a:effectLst/>
                        </a:rPr>
                        <a:t>ListShouldNotContainDuplicatesProxy</a:t>
                      </a:r>
                      <a:endParaRPr lang="zh-TW" sz="1400" b="1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12. </a:t>
                      </a:r>
                      <a:r>
                        <a:rPr lang="en-US" sz="1400" b="1" kern="100" dirty="0" err="1">
                          <a:effectLst/>
                        </a:rPr>
                        <a:t>RemoveFromDictionaryProxy</a:t>
                      </a:r>
                      <a:endParaRPr lang="zh-TW" sz="1400" b="1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13. </a:t>
                      </a:r>
                      <a:r>
                        <a:rPr lang="en-US" sz="1400" b="1" kern="100" dirty="0" err="1">
                          <a:effectLst/>
                        </a:rPr>
                        <a:t>RemoveValuesFromListProxy</a:t>
                      </a:r>
                      <a:endParaRPr lang="zh-TW" sz="1400" b="1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14. </a:t>
                      </a:r>
                      <a:r>
                        <a:rPr lang="en-US" sz="1400" b="1" kern="100" dirty="0" err="1">
                          <a:effectLst/>
                        </a:rPr>
                        <a:t>SelectFromListByLabelProxy</a:t>
                      </a:r>
                      <a:endParaRPr lang="zh-TW" sz="1400" b="1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15. </a:t>
                      </a:r>
                      <a:r>
                        <a:rPr lang="en-US" sz="1400" b="1" kern="100" dirty="0" err="1">
                          <a:effectLst/>
                        </a:rPr>
                        <a:t>SelectFromListByValueProxy</a:t>
                      </a:r>
                      <a:endParaRPr lang="zh-TW" sz="1400" b="1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16. </a:t>
                      </a:r>
                      <a:r>
                        <a:rPr lang="en-US" sz="1400" b="1" kern="100" dirty="0" err="1">
                          <a:effectLst/>
                        </a:rPr>
                        <a:t>TableCellShouldContainProxy</a:t>
                      </a:r>
                      <a:endParaRPr lang="zh-TW" sz="1400" b="1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17. </a:t>
                      </a:r>
                      <a:r>
                        <a:rPr lang="en-US" sz="1400" b="1" kern="100" dirty="0" err="1">
                          <a:effectLst/>
                        </a:rPr>
                        <a:t>TableColumnShouldContainProxy</a:t>
                      </a:r>
                      <a:endParaRPr lang="zh-TW" sz="1400" b="1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18. </a:t>
                      </a:r>
                      <a:r>
                        <a:rPr lang="en-US" sz="1400" b="1" kern="100" dirty="0" err="1">
                          <a:effectLst/>
                        </a:rPr>
                        <a:t>TableRowShouldContainProxy</a:t>
                      </a:r>
                      <a:endParaRPr lang="zh-TW" sz="1400" b="1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19. </a:t>
                      </a:r>
                      <a:r>
                        <a:rPr lang="en-US" sz="1400" b="1" kern="100" dirty="0" err="1">
                          <a:effectLst/>
                        </a:rPr>
                        <a:t>TableShouldContainProxy</a:t>
                      </a:r>
                      <a:endParaRPr lang="zh-TW" sz="1400" b="1" kern="1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20. </a:t>
                      </a:r>
                      <a:r>
                        <a:rPr lang="en-US" sz="1400" b="1" kern="100" dirty="0" err="1">
                          <a:effectLst/>
                        </a:rPr>
                        <a:t>TitleShouldBeProxy</a:t>
                      </a:r>
                      <a:endParaRPr lang="zh-TW" sz="14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46970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7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4" name="內容版面配置區 11"/>
          <p:cNvSpPr>
            <a:spLocks noGrp="1"/>
          </p:cNvSpPr>
          <p:nvPr>
            <p:ph idx="1"/>
          </p:nvPr>
        </p:nvSpPr>
        <p:spPr>
          <a:xfrm>
            <a:off x="2003367" y="2019993"/>
            <a:ext cx="5274136" cy="4026020"/>
          </a:xfrm>
        </p:spPr>
        <p:txBody>
          <a:bodyPr/>
          <a:lstStyle/>
          <a:p>
            <a:r>
              <a:rPr lang="zh-TW" altLang="en-US" dirty="0" smtClean="0"/>
              <a:t>研究動機與目標</a:t>
            </a:r>
            <a:endParaRPr lang="en-US" altLang="zh-TW" dirty="0" smtClean="0"/>
          </a:p>
          <a:p>
            <a:r>
              <a:rPr lang="zh-TW" altLang="en-US" dirty="0"/>
              <a:t>相關背景知識</a:t>
            </a:r>
            <a:endParaRPr lang="en-US" altLang="zh-TW" dirty="0"/>
          </a:p>
          <a:p>
            <a:r>
              <a:rPr lang="zh-TW" altLang="en-US" dirty="0" smtClean="0"/>
              <a:t>新版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的系統設計</a:t>
            </a:r>
            <a:endParaRPr lang="en-US" altLang="zh-TW" dirty="0" smtClean="0"/>
          </a:p>
          <a:p>
            <a:r>
              <a:rPr lang="zh-TW" altLang="en-US" dirty="0" smtClean="0"/>
              <a:t>測試</a:t>
            </a:r>
            <a:r>
              <a:rPr lang="zh-TW" altLang="en-US" dirty="0"/>
              <a:t>案例</a:t>
            </a:r>
            <a:r>
              <a:rPr lang="zh-TW" altLang="en-US" dirty="0" smtClean="0"/>
              <a:t>分析</a:t>
            </a:r>
            <a:endParaRPr lang="en-US" altLang="zh-TW" dirty="0" smtClean="0"/>
          </a:p>
          <a:p>
            <a:r>
              <a:rPr lang="zh-TW" altLang="en-US" dirty="0" smtClean="0"/>
              <a:t>結論與未來展望</a:t>
            </a:r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4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0" y="227014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新版</a:t>
            </a:r>
            <a:r>
              <a:rPr lang="en-US" altLang="zh-TW" dirty="0" smtClean="0"/>
              <a:t>i18n </a:t>
            </a:r>
            <a:r>
              <a:rPr lang="zh-TW" altLang="en-US" dirty="0" smtClean="0"/>
              <a:t>系統流程差異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99886" y="1600201"/>
            <a:ext cx="10682514" cy="4525963"/>
          </a:xfrm>
        </p:spPr>
        <p:txBody>
          <a:bodyPr/>
          <a:lstStyle/>
          <a:p>
            <a:r>
              <a:rPr lang="zh-TW" altLang="en-US" dirty="0" smtClean="0"/>
              <a:t>沿用第一版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基本流程</a:t>
            </a:r>
            <a:endParaRPr lang="en-US" altLang="zh-TW" dirty="0" smtClean="0"/>
          </a:p>
          <a:p>
            <a:r>
              <a:rPr lang="zh-TW" altLang="en-US" dirty="0" smtClean="0"/>
              <a:t>若遭遇一詞多譯，測試</a:t>
            </a:r>
            <a:r>
              <a:rPr lang="zh-TW" altLang="en-US" dirty="0"/>
              <a:t>腳本</a:t>
            </a:r>
            <a:r>
              <a:rPr lang="zh-TW" altLang="en-US" dirty="0" smtClean="0"/>
              <a:t>結束後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跳出一詞多譯</a:t>
            </a:r>
            <a:r>
              <a:rPr lang="en-US" altLang="zh-TW" dirty="0" smtClean="0"/>
              <a:t>UI</a:t>
            </a:r>
            <a:r>
              <a:rPr lang="zh-TW" altLang="en-US" dirty="0" smtClean="0"/>
              <a:t>，顯示翻譯資訊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根據使用者選擇產生設定檔</a:t>
            </a:r>
            <a:endParaRPr lang="en-US" altLang="zh-TW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TW" altLang="en-US" sz="3200" dirty="0"/>
              <a:t>下次執行測試腳本</a:t>
            </a:r>
            <a:r>
              <a:rPr lang="zh-TW" altLang="en-US" sz="3200" dirty="0" smtClean="0"/>
              <a:t>時</a:t>
            </a:r>
            <a:r>
              <a:rPr lang="en-US" altLang="zh-TW" sz="3200" dirty="0" smtClean="0"/>
              <a:t>:</a:t>
            </a:r>
            <a:endParaRPr lang="en-US" altLang="zh-TW" sz="3200" dirty="0"/>
          </a:p>
          <a:p>
            <a:pPr lvl="1"/>
            <a:r>
              <a:rPr lang="zh-TW" altLang="en-US" dirty="0" smtClean="0"/>
              <a:t>系統根據設定檔，為一詞多譯選擇合適翻譯，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   並消除原先報表上的</a:t>
            </a:r>
            <a:r>
              <a:rPr lang="en-US" altLang="zh-TW" dirty="0" smtClean="0"/>
              <a:t>warning</a:t>
            </a:r>
            <a:r>
              <a:rPr lang="zh-TW" altLang="en-US" dirty="0" smtClean="0"/>
              <a:t>資訊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4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擴充代理關鍵字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426621"/>
              </p:ext>
            </p:extLst>
          </p:nvPr>
        </p:nvGraphicFramePr>
        <p:xfrm>
          <a:off x="719738" y="2066192"/>
          <a:ext cx="3931393" cy="298938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3931393">
                  <a:extLst>
                    <a:ext uri="{9D8B030D-6E8A-4147-A177-3AD203B41FA5}">
                      <a16:colId xmlns:a16="http://schemas.microsoft.com/office/drawing/2014/main" val="413255401"/>
                    </a:ext>
                  </a:extLst>
                </a:gridCol>
              </a:tblGrid>
              <a:tr h="5857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第一版</a:t>
                      </a:r>
                      <a:r>
                        <a:rPr lang="en-US" sz="2000" kern="100" dirty="0">
                          <a:effectLst/>
                        </a:rPr>
                        <a:t>i18n</a:t>
                      </a:r>
                      <a:r>
                        <a:rPr lang="zh-TW" sz="2000" kern="100" dirty="0">
                          <a:effectLst/>
                        </a:rPr>
                        <a:t>已提供代理的關鍵字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6829277"/>
                  </a:ext>
                </a:extLst>
              </a:tr>
              <a:tr h="2403680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kern="100" dirty="0" err="1">
                          <a:effectLst/>
                        </a:rPr>
                        <a:t>find_element</a:t>
                      </a:r>
                      <a:endParaRPr lang="zh-TW" sz="14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kern="100" dirty="0" err="1">
                          <a:effectLst/>
                        </a:rPr>
                        <a:t>element_text_should_be</a:t>
                      </a:r>
                      <a:endParaRPr lang="zh-TW" sz="14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kern="100" dirty="0" err="1">
                          <a:effectLst/>
                        </a:rPr>
                        <a:t>lists_should_be_equal</a:t>
                      </a:r>
                      <a:endParaRPr lang="zh-TW" sz="14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kern="100" dirty="0" err="1">
                          <a:effectLst/>
                        </a:rPr>
                        <a:t>should_be_equal</a:t>
                      </a:r>
                      <a:endParaRPr lang="zh-TW" sz="14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kern="100" dirty="0" err="1">
                          <a:effectLst/>
                        </a:rPr>
                        <a:t>should_not_be_equal</a:t>
                      </a:r>
                      <a:endParaRPr lang="zh-TW" sz="14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kern="100" dirty="0" err="1">
                          <a:effectLst/>
                        </a:rPr>
                        <a:t>should_contain</a:t>
                      </a:r>
                      <a:endParaRPr lang="zh-TW" sz="14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400" kern="100" dirty="0" err="1">
                          <a:effectLst/>
                        </a:rPr>
                        <a:t>should_not_contain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50314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92675"/>
              </p:ext>
            </p:extLst>
          </p:nvPr>
        </p:nvGraphicFramePr>
        <p:xfrm>
          <a:off x="4824047" y="1328742"/>
          <a:ext cx="6588369" cy="513818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3264877">
                  <a:extLst>
                    <a:ext uri="{9D8B030D-6E8A-4147-A177-3AD203B41FA5}">
                      <a16:colId xmlns:a16="http://schemas.microsoft.com/office/drawing/2014/main" val="3761217211"/>
                    </a:ext>
                  </a:extLst>
                </a:gridCol>
                <a:gridCol w="3323492">
                  <a:extLst>
                    <a:ext uri="{9D8B030D-6E8A-4147-A177-3AD203B41FA5}">
                      <a16:colId xmlns:a16="http://schemas.microsoft.com/office/drawing/2014/main" val="4043955936"/>
                    </a:ext>
                  </a:extLst>
                </a:gridCol>
              </a:tblGrid>
              <a:tr h="389802">
                <a:tc gridSpan="2"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 smtClean="0">
                          <a:effectLst/>
                        </a:rPr>
                        <a:t>待擴充代理的關鍵字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2149" marR="62149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699872"/>
                  </a:ext>
                </a:extLst>
              </a:tr>
              <a:tr h="2737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Collections Library (3.2.2)</a:t>
                      </a:r>
                      <a:endParaRPr lang="zh-TW" sz="1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2149" marR="6214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</a:rPr>
                        <a:t>SeleniumLibrary</a:t>
                      </a:r>
                      <a:r>
                        <a:rPr lang="en-US" sz="1400" b="1" kern="100" dirty="0">
                          <a:effectLst/>
                        </a:rPr>
                        <a:t> (4.5.0)</a:t>
                      </a:r>
                      <a:endParaRPr lang="zh-TW" sz="14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2149" marR="62149" marT="0" marB="0"/>
                </a:tc>
                <a:extLst>
                  <a:ext uri="{0D108BD9-81ED-4DB2-BD59-A6C34878D82A}">
                    <a16:rowId xmlns:a16="http://schemas.microsoft.com/office/drawing/2014/main" val="2548288974"/>
                  </a:ext>
                </a:extLst>
              </a:tr>
              <a:tr h="440666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count_values_in_list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dictionaries_should_be_equal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dictionary_should_contain_item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dictionary_should_contain_sub_dictionary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dictionary_should_contain_key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dictionary_should_not_contain_key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dictionary_should_contain_value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dictionary_should_not_contain_value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list_should_contain_sub_list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list_should_contain_value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list_should_not_contain_value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list_should_not_contain_duplicates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remove_from_dictionary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remove_values_from_list</a:t>
                      </a:r>
                      <a:endParaRPr lang="zh-TW" sz="12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 dirty="0" err="1">
                          <a:effectLst/>
                        </a:rPr>
                        <a:t>get_match_count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2149" marR="62149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alert_should_be_present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input_text_into_alert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>
                          <a:effectLst/>
                        </a:rPr>
                        <a:t>*</a:t>
                      </a:r>
                      <a:r>
                        <a:rPr lang="en-US" sz="1200" b="1" kern="100" dirty="0" err="1">
                          <a:effectLst/>
                        </a:rPr>
                        <a:t>input_text_into_prompt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>
                          <a:effectLst/>
                        </a:rPr>
                        <a:t>*</a:t>
                      </a:r>
                      <a:r>
                        <a:rPr lang="en-US" sz="1200" b="1" kern="100" dirty="0" err="1">
                          <a:effectLst/>
                        </a:rPr>
                        <a:t>xpath_should_match_x_times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list_selection_should_be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select_from_list_by_label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unselect_from_list_by_label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select_from_list_by_value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unselect_from_list_by_value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title_should_be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table_should_contain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table_header_should_contain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table_footer_should_contain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table_cell_should_contain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table_row_should_contain</a:t>
                      </a:r>
                      <a:endParaRPr lang="zh-TW" sz="1200" b="1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1" kern="100" dirty="0" err="1">
                          <a:effectLst/>
                        </a:rPr>
                        <a:t>table_column_should_contain</a:t>
                      </a:r>
                      <a:endParaRPr lang="zh-TW" sz="1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2149" marR="62149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917833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52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12714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 smtClean="0"/>
              <a:t>擴充</a:t>
            </a:r>
            <a:r>
              <a:rPr lang="en-US" altLang="zh-TW" sz="3600" dirty="0" smtClean="0"/>
              <a:t>/</a:t>
            </a:r>
            <a:r>
              <a:rPr lang="zh-TW" altLang="en-US" sz="3600" dirty="0" smtClean="0"/>
              <a:t>修改代理關鍵字實作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以</a:t>
            </a:r>
            <a:r>
              <a:rPr lang="en-US" altLang="zh-TW" sz="3600" dirty="0" err="1" smtClean="0"/>
              <a:t>FindElementsProxy</a:t>
            </a:r>
            <a:r>
              <a:rPr lang="zh-TW" altLang="en-US" sz="3600" dirty="0" smtClean="0"/>
              <a:t>為例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15" y="1360414"/>
            <a:ext cx="9634785" cy="4995937"/>
          </a:xfrm>
        </p:spPr>
      </p:pic>
    </p:spTree>
    <p:extLst>
      <p:ext uri="{BB962C8B-B14F-4D97-AF65-F5344CB8AC3E}">
        <p14:creationId xmlns:p14="http://schemas.microsoft.com/office/powerpoint/2010/main" val="19527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12714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 smtClean="0"/>
              <a:t>擴充</a:t>
            </a:r>
            <a:r>
              <a:rPr lang="en-US" altLang="zh-TW" sz="3600" dirty="0" smtClean="0"/>
              <a:t>/</a:t>
            </a:r>
            <a:r>
              <a:rPr lang="zh-TW" altLang="en-US" sz="3600" dirty="0" smtClean="0"/>
              <a:t>修改代理關鍵字實作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以</a:t>
            </a:r>
            <a:r>
              <a:rPr lang="en-US" altLang="zh-TW" sz="3600" dirty="0" err="1" smtClean="0"/>
              <a:t>FindElementsProxy</a:t>
            </a:r>
            <a:r>
              <a:rPr lang="zh-TW" altLang="en-US" sz="3600" dirty="0" smtClean="0"/>
              <a:t>為例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創出記錄參數部分的變數</a:t>
            </a:r>
            <a:endParaRPr lang="en-US" altLang="zh-TW" dirty="0" smtClean="0"/>
          </a:p>
          <a:p>
            <a:r>
              <a:rPr lang="en-US" altLang="zh-TW" dirty="0" smtClean="0"/>
              <a:t>2*.</a:t>
            </a:r>
            <a:r>
              <a:rPr lang="zh-TW" altLang="en-US" dirty="0" smtClean="0"/>
              <a:t>執行翻譯</a:t>
            </a:r>
            <a:endParaRPr lang="en-US" altLang="zh-TW" dirty="0" smtClean="0"/>
          </a:p>
          <a:p>
            <a:r>
              <a:rPr lang="en-US" altLang="zh-TW" dirty="0" smtClean="0"/>
              <a:t>3*.</a:t>
            </a:r>
            <a:r>
              <a:rPr lang="zh-TW" altLang="en-US" dirty="0" smtClean="0"/>
              <a:t>若遭遇</a:t>
            </a:r>
            <a:r>
              <a:rPr lang="zh-TW" altLang="en-US" dirty="0"/>
              <a:t>一詞多譯</a:t>
            </a:r>
            <a:r>
              <a:rPr lang="zh-TW" altLang="en-US" dirty="0" smtClean="0"/>
              <a:t>，產生 </a:t>
            </a:r>
            <a:r>
              <a:rPr lang="en-US" altLang="zh-TW" dirty="0"/>
              <a:t>warning </a:t>
            </a:r>
            <a:r>
              <a:rPr lang="zh-TW" altLang="en-US" dirty="0"/>
              <a:t>資訊於報表</a:t>
            </a:r>
            <a:r>
              <a:rPr lang="zh-TW" altLang="en-US" dirty="0" smtClean="0"/>
              <a:t>上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4.</a:t>
            </a:r>
            <a:r>
              <a:rPr lang="zh-TW" altLang="en-US" dirty="0" smtClean="0"/>
              <a:t>判斷</a:t>
            </a:r>
            <a:r>
              <a:rPr lang="zh-TW" altLang="en-US" dirty="0"/>
              <a:t>此一詞多譯情況</a:t>
            </a:r>
            <a:r>
              <a:rPr lang="zh-TW" altLang="en-US" dirty="0" smtClean="0"/>
              <a:t>，會</a:t>
            </a:r>
            <a:r>
              <a:rPr lang="zh-TW" altLang="en-US" dirty="0"/>
              <a:t>使測試通過</a:t>
            </a:r>
            <a:r>
              <a:rPr lang="zh-TW" altLang="en-US" dirty="0" smtClean="0"/>
              <a:t>或失敗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5.</a:t>
            </a:r>
            <a:r>
              <a:rPr lang="zh-TW" altLang="en-US" dirty="0" smtClean="0"/>
              <a:t>若測試通過，準備</a:t>
            </a:r>
            <a:r>
              <a:rPr lang="zh-TW" altLang="en-US" dirty="0"/>
              <a:t>一詞多</a:t>
            </a:r>
            <a:r>
              <a:rPr lang="zh-TW" altLang="en-US" dirty="0" smtClean="0"/>
              <a:t>譯 </a:t>
            </a:r>
            <a:r>
              <a:rPr lang="en-US" altLang="zh-TW" dirty="0" smtClean="0"/>
              <a:t>UI</a:t>
            </a:r>
            <a:r>
              <a:rPr lang="zh-TW" altLang="en-US" dirty="0" smtClean="0"/>
              <a:t> 顯示的翻譯資料</a:t>
            </a:r>
            <a:endParaRPr lang="en-US" altLang="zh-TW" dirty="0"/>
          </a:p>
          <a:p>
            <a:pPr marL="342900" lvl="2" indent="-342900"/>
            <a:r>
              <a:rPr lang="en-US" altLang="zh-TW" sz="3200" dirty="0" smtClean="0"/>
              <a:t>6*.</a:t>
            </a:r>
            <a:r>
              <a:rPr lang="zh-TW" altLang="en-US" sz="3200" dirty="0" smtClean="0"/>
              <a:t>若無遭遇</a:t>
            </a:r>
            <a:r>
              <a:rPr lang="zh-TW" altLang="en-US" sz="3200" dirty="0"/>
              <a:t>一詞多</a:t>
            </a:r>
            <a:r>
              <a:rPr lang="zh-TW" altLang="en-US" sz="3200" dirty="0" smtClean="0"/>
              <a:t>譯，準備好要回傳的值</a:t>
            </a:r>
            <a:endParaRPr lang="en-US" altLang="zh-TW" sz="3200" dirty="0" smtClean="0"/>
          </a:p>
          <a:p>
            <a:pPr marL="342900" lvl="2" indent="-342900"/>
            <a:r>
              <a:rPr lang="en-US" altLang="zh-TW" sz="3200" dirty="0" smtClean="0"/>
              <a:t>7*.</a:t>
            </a:r>
            <a:r>
              <a:rPr lang="zh-TW" altLang="en-US" sz="3200" dirty="0" smtClean="0"/>
              <a:t>將</a:t>
            </a:r>
            <a:r>
              <a:rPr lang="zh-TW" altLang="en-US" sz="3200" dirty="0"/>
              <a:t>翻譯好的參數部分回</a:t>
            </a:r>
            <a:r>
              <a:rPr lang="zh-TW" altLang="en-US" sz="3200" dirty="0" smtClean="0"/>
              <a:t>傳</a:t>
            </a:r>
            <a:endParaRPr lang="en-US" altLang="zh-TW" sz="3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20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改善</a:t>
            </a:r>
            <a:r>
              <a:rPr lang="en-US" altLang="zh-TW" dirty="0" smtClean="0"/>
              <a:t>XPath</a:t>
            </a:r>
            <a:r>
              <a:rPr lang="zh-TW" altLang="en-US" dirty="0" smtClean="0"/>
              <a:t>翻譯邏輯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第一版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可</a:t>
            </a:r>
            <a:r>
              <a:rPr lang="zh-TW" altLang="en-US" dirty="0"/>
              <a:t>翻譯</a:t>
            </a:r>
            <a:r>
              <a:rPr lang="en-US" altLang="zh-TW" dirty="0" smtClean="0"/>
              <a:t>@title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text()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normalize-space()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en-US" dirty="0"/>
              <a:t>三</a:t>
            </a:r>
            <a:r>
              <a:rPr lang="zh-TW" altLang="en-US" dirty="0" smtClean="0"/>
              <a:t>種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屬性</a:t>
            </a:r>
            <a:endParaRPr lang="en-US" altLang="zh-TW" dirty="0"/>
          </a:p>
          <a:p>
            <a:pPr lvl="1"/>
            <a:r>
              <a:rPr lang="zh-TW" altLang="en-US" dirty="0"/>
              <a:t>無法支援</a:t>
            </a:r>
            <a:r>
              <a:rPr lang="en-US" altLang="zh-TW" dirty="0"/>
              <a:t>@placeholder</a:t>
            </a:r>
            <a:r>
              <a:rPr lang="zh-TW" altLang="en-US" dirty="0"/>
              <a:t>、</a:t>
            </a:r>
            <a:r>
              <a:rPr lang="en-US" altLang="zh-TW" dirty="0"/>
              <a:t>@</a:t>
            </a:r>
            <a:r>
              <a:rPr lang="en-US" altLang="zh-TW" dirty="0" err="1"/>
              <a:t>arial</a:t>
            </a:r>
            <a:r>
              <a:rPr lang="en-US" altLang="zh-TW" dirty="0"/>
              <a:t>-label</a:t>
            </a:r>
            <a:r>
              <a:rPr lang="zh-TW" altLang="en-US" dirty="0" smtClean="0"/>
              <a:t>等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 smtClean="0"/>
              <a:t>新版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採用</a:t>
            </a:r>
            <a:r>
              <a:rPr lang="en-US" altLang="zh-TW" dirty="0" smtClean="0"/>
              <a:t>“</a:t>
            </a:r>
            <a:r>
              <a:rPr lang="zh-TW" altLang="en-US" dirty="0" smtClean="0"/>
              <a:t>負面表列法</a:t>
            </a:r>
            <a:r>
              <a:rPr lang="en-US" altLang="zh-TW" dirty="0" smtClean="0"/>
              <a:t>”</a:t>
            </a:r>
          </a:p>
          <a:p>
            <a:pPr lvl="1"/>
            <a:r>
              <a:rPr lang="zh-TW" altLang="en-US" dirty="0" smtClean="0"/>
              <a:t>以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儲存確定不會執行翻譯的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用排除後剩下的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屬性產生一套新的翻譯邏輯，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執行翻譯檢查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8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改善</a:t>
            </a:r>
            <a:r>
              <a:rPr lang="en-US" altLang="zh-TW" dirty="0" smtClean="0"/>
              <a:t>XPath</a:t>
            </a:r>
            <a:r>
              <a:rPr lang="zh-TW" altLang="en-US" dirty="0" smtClean="0"/>
              <a:t>翻譯邏輯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新版</a:t>
            </a:r>
            <a:r>
              <a:rPr lang="en-US" altLang="zh-TW" dirty="0" smtClean="0"/>
              <a:t>i18n XPath</a:t>
            </a:r>
            <a:r>
              <a:rPr lang="zh-TW" altLang="en-US" dirty="0" smtClean="0"/>
              <a:t>翻譯邏輯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優點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/>
          </a:p>
          <a:p>
            <a:pPr lvl="2"/>
            <a:r>
              <a:rPr lang="zh-TW" altLang="en-US" dirty="0" smtClean="0"/>
              <a:t>支援所有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屬性翻譯檢查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透過自定義不翻譯屬性，減少耗時</a:t>
            </a:r>
            <a:endParaRPr lang="en-US" altLang="zh-TW" dirty="0" smtClean="0"/>
          </a:p>
          <a:p>
            <a:pPr lvl="2"/>
            <a:r>
              <a:rPr lang="zh-TW" altLang="en-US" dirty="0"/>
              <a:t>翻譯</a:t>
            </a:r>
            <a:r>
              <a:rPr lang="zh-TW" altLang="en-US" dirty="0" smtClean="0"/>
              <a:t>決定權交給使用者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缺點</a:t>
            </a:r>
            <a:r>
              <a:rPr lang="en-US" altLang="zh-TW" dirty="0" smtClean="0"/>
              <a:t>:</a:t>
            </a:r>
          </a:p>
          <a:p>
            <a:pPr lvl="2"/>
            <a:r>
              <a:rPr lang="zh-TW" altLang="en-US" dirty="0" smtClean="0"/>
              <a:t>時間成本</a:t>
            </a:r>
            <a:r>
              <a:rPr lang="zh-TW" altLang="en-US" dirty="0"/>
              <a:t>相</a:t>
            </a:r>
            <a:r>
              <a:rPr lang="zh-TW" altLang="en-US" dirty="0" smtClean="0"/>
              <a:t>較第一版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仍然增加</a:t>
            </a:r>
            <a:endParaRPr lang="en-US" altLang="zh-TW" dirty="0"/>
          </a:p>
          <a:p>
            <a:pPr lvl="2"/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64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新版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的</a:t>
            </a:r>
            <a:r>
              <a:rPr lang="en-US" altLang="zh-TW" dirty="0" smtClean="0"/>
              <a:t>XPath</a:t>
            </a:r>
            <a:r>
              <a:rPr lang="zh-TW" altLang="en-US" dirty="0" smtClean="0"/>
              <a:t>翻譯邏輯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65" y="1416517"/>
            <a:ext cx="8592069" cy="49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第一版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一詞多譯處理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提供一詞多譯的</a:t>
            </a:r>
            <a:r>
              <a:rPr lang="en-US" altLang="zh-TW" dirty="0" smtClean="0"/>
              <a:t>warning</a:t>
            </a:r>
            <a:r>
              <a:rPr lang="zh-TW" altLang="en-US" dirty="0" smtClean="0"/>
              <a:t>資訊於報表上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提醒存在一詞多譯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顯示系統目前採用的翻譯</a:t>
            </a:r>
            <a:endParaRPr lang="en-US" altLang="zh-TW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TW" altLang="en-US" sz="3200" dirty="0"/>
              <a:t>最大化</a:t>
            </a:r>
            <a:r>
              <a:rPr lang="zh-TW" altLang="en-US" sz="3200" dirty="0" smtClean="0"/>
              <a:t>讓測試</a:t>
            </a:r>
            <a:r>
              <a:rPr lang="zh-TW" altLang="en-US" sz="3200" dirty="0"/>
              <a:t>腳本通過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4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第一版</a:t>
            </a:r>
            <a:r>
              <a:rPr lang="en-US" altLang="zh-TW" dirty="0"/>
              <a:t>i18n</a:t>
            </a:r>
            <a:r>
              <a:rPr lang="zh-TW" altLang="en-US" dirty="0"/>
              <a:t>一詞多</a:t>
            </a:r>
            <a:r>
              <a:rPr lang="zh-TW" altLang="en-US" dirty="0" smtClean="0"/>
              <a:t>譯</a:t>
            </a:r>
            <a:r>
              <a:rPr lang="zh-TW" altLang="en-US" dirty="0"/>
              <a:t>潛在問題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多</a:t>
            </a:r>
            <a:r>
              <a:rPr lang="zh-TW" altLang="en-US" dirty="0"/>
              <a:t>個翻譯都會使測試</a:t>
            </a:r>
            <a:r>
              <a:rPr lang="zh-TW" altLang="en-US" dirty="0" smtClean="0"/>
              <a:t>通過，測試對象偏離使用者預期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Xpath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contains</a:t>
            </a:r>
            <a:r>
              <a:rPr lang="zh-TW" altLang="en-US" dirty="0" smtClean="0"/>
              <a:t>撰寫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//*[</a:t>
            </a:r>
            <a:r>
              <a:rPr lang="en-US" altLang="zh-TW" dirty="0"/>
              <a:t>contains(@text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‘Support’)]</a:t>
            </a:r>
          </a:p>
          <a:p>
            <a:pPr lvl="2"/>
            <a:endParaRPr lang="en-US" altLang="zh-TW" dirty="0"/>
          </a:p>
          <a:p>
            <a:pPr lvl="1"/>
            <a:r>
              <a:rPr lang="zh-TW" altLang="en-US" dirty="0"/>
              <a:t>畫面</a:t>
            </a:r>
            <a:r>
              <a:rPr lang="zh-TW" altLang="en-US" dirty="0" smtClean="0"/>
              <a:t>上存在</a:t>
            </a:r>
            <a:r>
              <a:rPr lang="zh-TW" altLang="en-US" dirty="0"/>
              <a:t>含有不同翻譯的</a:t>
            </a:r>
            <a:r>
              <a:rPr lang="zh-TW" altLang="en-US" dirty="0" smtClean="0"/>
              <a:t>元件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支援</a:t>
            </a:r>
            <a:endParaRPr lang="en-US" altLang="zh-TW" dirty="0" smtClean="0"/>
          </a:p>
          <a:p>
            <a:pPr lvl="2"/>
            <a:r>
              <a:rPr lang="zh-TW" altLang="en-US" dirty="0"/>
              <a:t>支援服務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2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第一版</a:t>
            </a:r>
            <a:r>
              <a:rPr lang="en-US" altLang="zh-TW" dirty="0"/>
              <a:t>i18n</a:t>
            </a:r>
            <a:r>
              <a:rPr lang="zh-TW" altLang="en-US" dirty="0"/>
              <a:t>一詞多</a:t>
            </a:r>
            <a:r>
              <a:rPr lang="zh-TW" altLang="en-US" dirty="0" smtClean="0"/>
              <a:t>譯</a:t>
            </a:r>
            <a:r>
              <a:rPr lang="zh-TW" altLang="en-US" dirty="0"/>
              <a:t>潛在問題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測試</a:t>
            </a:r>
            <a:r>
              <a:rPr lang="zh-TW" altLang="en-US" dirty="0"/>
              <a:t>腳本</a:t>
            </a:r>
            <a:r>
              <a:rPr lang="zh-TW" altLang="en-US" dirty="0" smtClean="0"/>
              <a:t>原先會</a:t>
            </a:r>
            <a:r>
              <a:rPr lang="zh-TW" altLang="en-US" dirty="0"/>
              <a:t>發生</a:t>
            </a:r>
            <a:r>
              <a:rPr lang="zh-TW" altLang="en-US" dirty="0" smtClean="0"/>
              <a:t>錯誤，翻譯後卻通過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特殊情況下的翻譯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原</a:t>
            </a:r>
            <a:r>
              <a:rPr lang="en-US" altLang="zh-TW" dirty="0"/>
              <a:t>XPath: //*[@</a:t>
            </a:r>
            <a:r>
              <a:rPr lang="en-US" altLang="zh-TW" dirty="0" smtClean="0"/>
              <a:t>text=‘Service’]</a:t>
            </a:r>
          </a:p>
          <a:p>
            <a:pPr lvl="2"/>
            <a:r>
              <a:rPr lang="zh-TW" altLang="en-US" dirty="0"/>
              <a:t>翻譯</a:t>
            </a:r>
            <a:r>
              <a:rPr lang="zh-TW" altLang="en-US" dirty="0" smtClean="0"/>
              <a:t>後</a:t>
            </a:r>
            <a:r>
              <a:rPr lang="en-US" altLang="zh-TW" dirty="0"/>
              <a:t>XPath: //*[@text</a:t>
            </a:r>
            <a:r>
              <a:rPr lang="en-US" altLang="zh-TW" dirty="0" smtClean="0"/>
              <a:t>= ‘</a:t>
            </a:r>
            <a:r>
              <a:rPr lang="zh-TW" altLang="en-US" dirty="0" smtClean="0"/>
              <a:t>支援服務</a:t>
            </a:r>
            <a:r>
              <a:rPr lang="en-US" altLang="zh-TW" dirty="0" smtClean="0"/>
              <a:t>’]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解法</a:t>
            </a:r>
            <a:endParaRPr lang="en-US" altLang="zh-TW" dirty="0"/>
          </a:p>
          <a:p>
            <a:pPr lvl="1"/>
            <a:r>
              <a:rPr lang="zh-TW" altLang="en-US" dirty="0" smtClean="0"/>
              <a:t>提供一詞多譯</a:t>
            </a:r>
            <a:r>
              <a:rPr lang="en-US" altLang="zh-TW" dirty="0" smtClean="0"/>
              <a:t>UI</a:t>
            </a:r>
            <a:r>
              <a:rPr lang="zh-TW" altLang="en-US" dirty="0" smtClean="0"/>
              <a:t>讓使用者選擇期望的翻譯詞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8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4" name="內容版面配置區 11"/>
          <p:cNvSpPr>
            <a:spLocks noGrp="1"/>
          </p:cNvSpPr>
          <p:nvPr>
            <p:ph idx="1"/>
          </p:nvPr>
        </p:nvSpPr>
        <p:spPr>
          <a:xfrm>
            <a:off x="2003367" y="2019993"/>
            <a:ext cx="5274136" cy="4026020"/>
          </a:xfrm>
        </p:spPr>
        <p:txBody>
          <a:bodyPr/>
          <a:lstStyle/>
          <a:p>
            <a:r>
              <a:rPr lang="zh-TW" altLang="en-US" dirty="0" smtClean="0"/>
              <a:t>研究動機與目標</a:t>
            </a:r>
            <a:endParaRPr lang="en-US" altLang="zh-TW" dirty="0" smtClean="0"/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相關背景知識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新版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i18n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的系統設計</a:t>
            </a:r>
          </a:p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測試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案例</a:t>
            </a:r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分析</a:t>
            </a:r>
            <a:endParaRPr lang="en-US" altLang="zh-TW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結論與未來展望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63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586282" y="157824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新版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一詞多</a:t>
            </a:r>
            <a:r>
              <a:rPr lang="zh-TW" altLang="en-US" dirty="0"/>
              <a:t>譯</a:t>
            </a:r>
            <a:r>
              <a:rPr lang="en-US" altLang="zh-TW" dirty="0" smtClean="0"/>
              <a:t>UI</a:t>
            </a:r>
            <a:r>
              <a:rPr lang="zh-TW" altLang="en-US" dirty="0" smtClean="0"/>
              <a:t>設計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88" y="4155787"/>
            <a:ext cx="8968788" cy="1904980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751174" y="1385196"/>
            <a:ext cx="2703226" cy="603375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一詞多譯</a:t>
            </a:r>
            <a:r>
              <a:rPr lang="en-US" altLang="zh-TW" sz="2800" dirty="0" smtClean="0"/>
              <a:t>UI</a:t>
            </a:r>
            <a:endParaRPr lang="zh-TW" altLang="en-US" sz="2800" dirty="0"/>
          </a:p>
        </p:txBody>
      </p:sp>
      <p:sp>
        <p:nvSpPr>
          <p:cNvPr id="10" name="內容版面配置區 7"/>
          <p:cNvSpPr txBox="1">
            <a:spLocks/>
          </p:cNvSpPr>
          <p:nvPr/>
        </p:nvSpPr>
        <p:spPr bwMode="auto">
          <a:xfrm>
            <a:off x="1462374" y="3576679"/>
            <a:ext cx="2703226" cy="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800" dirty="0" smtClean="0"/>
              <a:t>翻譯紀錄介面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4" y="1878482"/>
            <a:ext cx="10905266" cy="159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新版</a:t>
            </a:r>
            <a:r>
              <a:rPr lang="en-US" altLang="zh-TW" dirty="0"/>
              <a:t>i18n</a:t>
            </a:r>
            <a:r>
              <a:rPr lang="zh-TW" altLang="en-US" dirty="0"/>
              <a:t>一詞多</a:t>
            </a:r>
            <a:r>
              <a:rPr lang="zh-TW" altLang="en-US" dirty="0" smtClean="0"/>
              <a:t>譯</a:t>
            </a:r>
            <a:r>
              <a:rPr lang="zh-TW" altLang="en-US" dirty="0"/>
              <a:t>實作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1417638"/>
            <a:ext cx="8623300" cy="49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8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新版</a:t>
            </a:r>
            <a:r>
              <a:rPr lang="en-US" altLang="zh-TW" dirty="0"/>
              <a:t>i18n</a:t>
            </a:r>
            <a:r>
              <a:rPr lang="zh-TW" altLang="en-US" dirty="0"/>
              <a:t>一詞多</a:t>
            </a:r>
            <a:r>
              <a:rPr lang="zh-TW" altLang="en-US" dirty="0" smtClean="0"/>
              <a:t>譯</a:t>
            </a:r>
            <a:r>
              <a:rPr lang="zh-TW" altLang="en-US" dirty="0"/>
              <a:t>實作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un()</a:t>
            </a:r>
          </a:p>
          <a:p>
            <a:r>
              <a:rPr lang="en-US" altLang="zh-TW" dirty="0" err="1"/>
              <a:t>d</a:t>
            </a:r>
            <a:r>
              <a:rPr lang="en-US" altLang="zh-TW" dirty="0" err="1" smtClean="0"/>
              <a:t>raw_trans_options</a:t>
            </a:r>
            <a:r>
              <a:rPr lang="en-US" altLang="zh-TW" dirty="0" smtClean="0"/>
              <a:t>()</a:t>
            </a:r>
          </a:p>
          <a:p>
            <a:r>
              <a:rPr lang="en-US" altLang="zh-TW" dirty="0" err="1"/>
              <a:t>g</a:t>
            </a:r>
            <a:r>
              <a:rPr lang="en-US" altLang="zh-TW" dirty="0" err="1" smtClean="0"/>
              <a:t>et_transdic_keys_and_values</a:t>
            </a:r>
            <a:r>
              <a:rPr lang="en-US" altLang="zh-TW" dirty="0" smtClean="0"/>
              <a:t>()</a:t>
            </a:r>
          </a:p>
          <a:p>
            <a:r>
              <a:rPr lang="en-US" altLang="zh-TW" dirty="0" err="1" smtClean="0"/>
              <a:t>open_record</a:t>
            </a:r>
            <a:r>
              <a:rPr lang="en-US" altLang="zh-TW" dirty="0" smtClean="0"/>
              <a:t>()</a:t>
            </a:r>
          </a:p>
          <a:p>
            <a:r>
              <a:rPr lang="en-US" altLang="zh-TW" dirty="0" err="1"/>
              <a:t>u</a:t>
            </a:r>
            <a:r>
              <a:rPr lang="en-US" altLang="zh-TW" dirty="0" err="1" smtClean="0"/>
              <a:t>ndo_trans</a:t>
            </a:r>
            <a:r>
              <a:rPr lang="en-US" altLang="zh-TW" dirty="0" smtClean="0"/>
              <a:t>()</a:t>
            </a:r>
          </a:p>
          <a:p>
            <a:r>
              <a:rPr lang="en-US" altLang="zh-TW" dirty="0" err="1"/>
              <a:t>o</a:t>
            </a:r>
            <a:r>
              <a:rPr lang="en-US" altLang="zh-TW" dirty="0" err="1" smtClean="0"/>
              <a:t>utput_setting_file</a:t>
            </a:r>
            <a:r>
              <a:rPr lang="en-US" altLang="zh-TW" dirty="0" smtClean="0"/>
              <a:t>()</a:t>
            </a:r>
          </a:p>
          <a:p>
            <a:r>
              <a:rPr lang="en-US" altLang="zh-TW" dirty="0" err="1" smtClean="0"/>
              <a:t>add_trans_info</a:t>
            </a:r>
            <a:r>
              <a:rPr lang="en-US" altLang="zh-TW" dirty="0" smtClean="0"/>
              <a:t>() </a:t>
            </a:r>
            <a:r>
              <a:rPr lang="zh-TW" altLang="en-US" dirty="0" smtClean="0"/>
              <a:t>、 </a:t>
            </a:r>
            <a:r>
              <a:rPr lang="en-US" altLang="zh-TW" dirty="0" err="1" smtClean="0"/>
              <a:t>add_keyword_name</a:t>
            </a:r>
            <a:r>
              <a:rPr lang="en-US" altLang="zh-TW" dirty="0" smtClean="0"/>
              <a:t>()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8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使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工具成為可安裝模組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56150"/>
          </a:xfrm>
        </p:spPr>
        <p:txBody>
          <a:bodyPr/>
          <a:lstStyle/>
          <a:p>
            <a:r>
              <a:rPr lang="zh-TW" altLang="en-US" dirty="0"/>
              <a:t>必要檔案</a:t>
            </a:r>
            <a:endParaRPr lang="en-US" altLang="zh-TW" dirty="0"/>
          </a:p>
          <a:p>
            <a:pPr lvl="1"/>
            <a:r>
              <a:rPr lang="en-US" altLang="zh-TW" dirty="0" err="1" smtClean="0"/>
              <a:t>setup.cfg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Pyproject.toml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README.md</a:t>
            </a:r>
          </a:p>
          <a:p>
            <a:pPr lvl="1"/>
            <a:r>
              <a:rPr lang="en-US" altLang="zh-TW" dirty="0" smtClean="0"/>
              <a:t>LICENSE</a:t>
            </a:r>
          </a:p>
          <a:p>
            <a:pPr lvl="1"/>
            <a:r>
              <a:rPr lang="en-US" altLang="zh-TW" dirty="0" smtClean="0"/>
              <a:t>MANIFEST.in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TW" altLang="en-US" sz="3200" dirty="0"/>
              <a:t>建立</a:t>
            </a:r>
            <a:r>
              <a:rPr lang="zh-TW" altLang="en-US" sz="3200" dirty="0" smtClean="0"/>
              <a:t>、</a:t>
            </a:r>
            <a:r>
              <a:rPr lang="zh-TW" altLang="en-US" sz="3200" dirty="0"/>
              <a:t>上傳</a:t>
            </a:r>
            <a:r>
              <a:rPr lang="zh-TW" altLang="en-US" sz="3200" dirty="0" smtClean="0"/>
              <a:t>模組至</a:t>
            </a:r>
            <a:r>
              <a:rPr lang="en-US" altLang="zh-TW" sz="3200" dirty="0" smtClean="0"/>
              <a:t>PYPI</a:t>
            </a:r>
          </a:p>
          <a:p>
            <a:pPr lvl="1"/>
            <a:r>
              <a:rPr lang="en-US" altLang="zh-TW" smtClean="0"/>
              <a:t>build</a:t>
            </a:r>
            <a:endParaRPr lang="en-US" altLang="zh-TW" dirty="0"/>
          </a:p>
          <a:p>
            <a:pPr lvl="1"/>
            <a:r>
              <a:rPr lang="en-US" altLang="zh-TW" dirty="0" smtClean="0"/>
              <a:t>twine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16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新版</a:t>
            </a:r>
            <a:r>
              <a:rPr lang="en-US" altLang="zh-TW" dirty="0" smtClean="0"/>
              <a:t>i18n</a:t>
            </a:r>
            <a:r>
              <a:rPr lang="zh-TW" altLang="en-US" dirty="0"/>
              <a:t>工具</a:t>
            </a:r>
            <a:r>
              <a:rPr lang="zh-TW" altLang="en-US" dirty="0" smtClean="0"/>
              <a:t>使用方法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09600" y="3380170"/>
            <a:ext cx="10972800" cy="928061"/>
          </a:xfrm>
        </p:spPr>
        <p:txBody>
          <a:bodyPr/>
          <a:lstStyle/>
          <a:p>
            <a:r>
              <a:rPr lang="zh-TW" altLang="en-US" sz="2800" dirty="0" smtClean="0"/>
              <a:t>將</a:t>
            </a:r>
            <a:r>
              <a:rPr lang="en-US" altLang="zh-TW" sz="2800" dirty="0" smtClean="0"/>
              <a:t>JSON</a:t>
            </a:r>
            <a:r>
              <a:rPr lang="zh-TW" altLang="en-US" sz="2800" dirty="0" smtClean="0"/>
              <a:t>翻譯檔放在專案目錄下</a:t>
            </a:r>
            <a:endParaRPr lang="en-US" altLang="zh-TW" sz="2800" dirty="0" smtClean="0"/>
          </a:p>
          <a:p>
            <a:pPr lvl="1"/>
            <a:r>
              <a:rPr lang="en-US" altLang="zh-TW" sz="2000" dirty="0" smtClean="0"/>
              <a:t>YOUR_PROJECT_DIR/</a:t>
            </a:r>
            <a:r>
              <a:rPr lang="en-US" altLang="zh-TW" sz="2000" dirty="0" err="1" smtClean="0"/>
              <a:t>languageFiles</a:t>
            </a:r>
            <a:r>
              <a:rPr lang="en-US" altLang="zh-TW" sz="2000" dirty="0" smtClean="0"/>
              <a:t>/</a:t>
            </a:r>
            <a:r>
              <a:rPr lang="en-US" altLang="zh-TW" sz="2000" dirty="0" err="1" smtClean="0"/>
              <a:t>zh</a:t>
            </a:r>
            <a:r>
              <a:rPr lang="en-US" altLang="zh-TW" sz="2000" dirty="0" smtClean="0"/>
              <a:t>-TW/common-</a:t>
            </a:r>
            <a:r>
              <a:rPr lang="en-US" altLang="zh-TW" sz="2000" dirty="0" err="1" smtClean="0"/>
              <a:t>zh</a:t>
            </a:r>
            <a:r>
              <a:rPr lang="en-US" altLang="zh-TW" sz="2000" dirty="0" smtClean="0"/>
              <a:t>-</a:t>
            </a:r>
            <a:r>
              <a:rPr lang="en-US" altLang="zh-TW" sz="2000" dirty="0" err="1" smtClean="0"/>
              <a:t>TW.json</a:t>
            </a:r>
            <a:endParaRPr lang="en-US" altLang="zh-TW" sz="2000" dirty="0" smtClean="0"/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8004"/>
            <a:ext cx="5098022" cy="1738257"/>
          </a:xfrm>
          <a:prstGeom prst="rect">
            <a:avLst/>
          </a:prstGeom>
        </p:spPr>
      </p:pic>
      <p:sp>
        <p:nvSpPr>
          <p:cNvPr id="8" name="內容版面配置區 5"/>
          <p:cNvSpPr txBox="1">
            <a:spLocks/>
          </p:cNvSpPr>
          <p:nvPr/>
        </p:nvSpPr>
        <p:spPr bwMode="auto">
          <a:xfrm>
            <a:off x="609600" y="4291022"/>
            <a:ext cx="10972800" cy="197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/>
              <a:t>系統參數</a:t>
            </a:r>
            <a:r>
              <a:rPr lang="zh-TW" altLang="en-US" sz="2800" dirty="0" smtClean="0"/>
              <a:t>設定</a:t>
            </a:r>
            <a:endParaRPr lang="en-US" altLang="zh-TW" sz="2800" dirty="0" smtClean="0"/>
          </a:p>
          <a:p>
            <a:pPr lvl="1"/>
            <a:r>
              <a:rPr lang="en-US" altLang="zh-TW" sz="2000" dirty="0"/>
              <a:t>-d out -L debug --listener </a:t>
            </a:r>
            <a:r>
              <a:rPr lang="en-US" altLang="zh-TW" sz="2000" dirty="0" smtClean="0"/>
              <a:t>%YOUR_PYTHON_PATH%/Lib/site-packages/i18n/listeners/I18nListener.py:zh-TW</a:t>
            </a:r>
          </a:p>
          <a:p>
            <a:pPr lvl="1"/>
            <a:r>
              <a:rPr lang="en-US" altLang="zh-TW" sz="2000" dirty="0"/>
              <a:t>-d out -L debug --listener %YOUR_PYTHON_PATH%/</a:t>
            </a:r>
            <a:r>
              <a:rPr lang="en-US" altLang="zh-TW" sz="2000" dirty="0" smtClean="0"/>
              <a:t>Lib/site-packages/i18n/listeners/I18nListener.py:zh-TW:i18njson</a:t>
            </a:r>
            <a:endParaRPr lang="zh-TW" altLang="en-US" sz="2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34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6254751" y="5810250"/>
            <a:ext cx="981074" cy="3016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7340600" y="5213413"/>
            <a:ext cx="310356" cy="152168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7340600" y="5885013"/>
            <a:ext cx="310356" cy="152168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650956" y="5080837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以自定義的</a:t>
            </a:r>
            <a:r>
              <a:rPr lang="en-US" altLang="zh-TW" sz="20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JSON</a:t>
            </a:r>
            <a:r>
              <a:rPr lang="zh-TW" altLang="en-US" sz="20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翻譯檔執行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650955" y="5756455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以</a:t>
            </a:r>
            <a:r>
              <a:rPr lang="en-US" altLang="zh-TW" sz="200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i18n</a:t>
            </a:r>
            <a:r>
              <a:rPr lang="zh-TW" altLang="en-US" sz="200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預設的</a:t>
            </a:r>
            <a:r>
              <a:rPr lang="en-US" altLang="zh-TW" sz="200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JSON</a:t>
            </a:r>
            <a:r>
              <a:rPr lang="zh-TW" altLang="en-US" sz="200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翻譯檔執行</a:t>
            </a:r>
            <a:endParaRPr lang="zh-TW" altLang="en-US" sz="2000" dirty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7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4" name="內容版面配置區 11"/>
          <p:cNvSpPr>
            <a:spLocks noGrp="1"/>
          </p:cNvSpPr>
          <p:nvPr>
            <p:ph idx="1"/>
          </p:nvPr>
        </p:nvSpPr>
        <p:spPr>
          <a:xfrm>
            <a:off x="2003367" y="2019993"/>
            <a:ext cx="5274136" cy="402602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研究動機與目標</a:t>
            </a:r>
            <a:endParaRPr lang="en-US" altLang="zh-TW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相關背景知識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新版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i18n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的系統設計</a:t>
            </a:r>
          </a:p>
          <a:p>
            <a:r>
              <a:rPr lang="zh-TW" altLang="en-US" dirty="0" smtClean="0">
                <a:solidFill>
                  <a:schemeClr val="tx1"/>
                </a:solidFill>
              </a:rPr>
              <a:t>測試</a:t>
            </a:r>
            <a:r>
              <a:rPr lang="zh-TW" altLang="en-US" dirty="0">
                <a:solidFill>
                  <a:schemeClr val="tx1"/>
                </a:solidFill>
              </a:rPr>
              <a:t>案例</a:t>
            </a:r>
            <a:r>
              <a:rPr lang="zh-TW" altLang="en-US" dirty="0" smtClean="0">
                <a:solidFill>
                  <a:schemeClr val="tx1"/>
                </a:solidFill>
              </a:rPr>
              <a:t>分析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結論與未來展望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95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測試案例分析</a:t>
            </a:r>
            <a:endParaRPr lang="zh-TW" altLang="en-US" dirty="0"/>
          </a:p>
        </p:txBody>
      </p:sp>
      <p:sp>
        <p:nvSpPr>
          <p:cNvPr id="4" name="內容版面配置區 11"/>
          <p:cNvSpPr>
            <a:spLocks noGrp="1"/>
          </p:cNvSpPr>
          <p:nvPr>
            <p:ph idx="1"/>
          </p:nvPr>
        </p:nvSpPr>
        <p:spPr>
          <a:xfrm>
            <a:off x="2032000" y="2269375"/>
            <a:ext cx="7730837" cy="2202872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待測網頁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Microsoft</a:t>
            </a:r>
            <a:r>
              <a:rPr lang="zh-TW" altLang="en-US" dirty="0" smtClean="0">
                <a:solidFill>
                  <a:schemeClr val="tx1"/>
                </a:solidFill>
              </a:rPr>
              <a:t>官方網頁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zh-TW" altLang="en-US" dirty="0">
                <a:solidFill>
                  <a:schemeClr val="tx1"/>
                </a:solidFill>
              </a:rPr>
              <a:t>使用</a:t>
            </a:r>
            <a:r>
              <a:rPr lang="en-US" altLang="zh-TW" dirty="0">
                <a:solidFill>
                  <a:schemeClr val="tx1"/>
                </a:solidFill>
              </a:rPr>
              <a:t>Node.js</a:t>
            </a:r>
            <a:r>
              <a:rPr lang="zh-TW" altLang="en-US" dirty="0">
                <a:solidFill>
                  <a:schemeClr val="tx1"/>
                </a:solidFill>
              </a:rPr>
              <a:t>架設</a:t>
            </a:r>
            <a:r>
              <a:rPr lang="zh-TW" altLang="en-US" dirty="0" smtClean="0">
                <a:solidFill>
                  <a:schemeClr val="tx1"/>
                </a:solidFill>
              </a:rPr>
              <a:t>的</a:t>
            </a:r>
            <a:r>
              <a:rPr lang="en-US" altLang="zh-TW" dirty="0" smtClean="0">
                <a:solidFill>
                  <a:schemeClr val="tx1"/>
                </a:solidFill>
              </a:rPr>
              <a:t>i18n Testing Website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52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 smtClean="0"/>
              <a:t>實例</a:t>
            </a:r>
            <a:r>
              <a:rPr lang="en-US" altLang="zh-TW" sz="3600" dirty="0" smtClean="0"/>
              <a:t>1</a:t>
            </a:r>
            <a:br>
              <a:rPr lang="en-US" altLang="zh-TW" sz="3600" dirty="0" smtClean="0"/>
            </a:br>
            <a:r>
              <a:rPr lang="en-US" altLang="zh-TW" sz="3600" dirty="0" smtClean="0"/>
              <a:t>Alert Should Be Present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3" y="1876540"/>
            <a:ext cx="11668573" cy="385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6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/>
              <a:t>1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Alert Should Be Present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68" y="1708349"/>
            <a:ext cx="5991224" cy="3435179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38</a:t>
            </a:fld>
            <a:endParaRPr lang="zh-TW" altLang="en-US" dirty="0"/>
          </a:p>
        </p:txBody>
      </p:sp>
      <p:sp>
        <p:nvSpPr>
          <p:cNvPr id="9" name="內容版面配置區 7"/>
          <p:cNvSpPr>
            <a:spLocks noGrp="1"/>
          </p:cNvSpPr>
          <p:nvPr>
            <p:ph idx="1"/>
          </p:nvPr>
        </p:nvSpPr>
        <p:spPr>
          <a:xfrm>
            <a:off x="3968484" y="5248518"/>
            <a:ext cx="4473992" cy="501421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網頁上</a:t>
            </a:r>
            <a:r>
              <a:rPr lang="en-US" altLang="zh-TW" sz="2800" dirty="0" smtClean="0"/>
              <a:t>Alert</a:t>
            </a:r>
            <a:r>
              <a:rPr lang="zh-TW" altLang="en-US" sz="2800" dirty="0" smtClean="0"/>
              <a:t>視窗的文字訊息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08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504823" y="127377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/>
              <a:t>1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Alert Should Be Present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37" y="1614424"/>
            <a:ext cx="6582523" cy="3826380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39</a:t>
            </a:fld>
            <a:endParaRPr lang="zh-TW" altLang="en-US" dirty="0"/>
          </a:p>
        </p:txBody>
      </p:sp>
      <p:sp>
        <p:nvSpPr>
          <p:cNvPr id="10" name="內容版面配置區 7"/>
          <p:cNvSpPr txBox="1">
            <a:spLocks/>
          </p:cNvSpPr>
          <p:nvPr/>
        </p:nvSpPr>
        <p:spPr bwMode="auto">
          <a:xfrm>
            <a:off x="5163501" y="5440804"/>
            <a:ext cx="1864997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800" dirty="0" smtClean="0"/>
              <a:t>測試結果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272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研究動機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13" name="內容版面配置區 11"/>
          <p:cNvSpPr>
            <a:spLocks noGrp="1"/>
          </p:cNvSpPr>
          <p:nvPr>
            <p:ph idx="1"/>
          </p:nvPr>
        </p:nvSpPr>
        <p:spPr>
          <a:xfrm>
            <a:off x="1738993" y="1419714"/>
            <a:ext cx="8714014" cy="468392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根據朱峻平的論文</a:t>
            </a:r>
            <a:r>
              <a:rPr lang="en-US" altLang="zh-TW" dirty="0" smtClean="0"/>
              <a:t>“</a:t>
            </a:r>
            <a:r>
              <a:rPr lang="zh-TW" altLang="zh-TW" dirty="0" smtClean="0"/>
              <a:t>支援</a:t>
            </a:r>
            <a:r>
              <a:rPr lang="zh-TW" altLang="zh-TW" dirty="0"/>
              <a:t>多國語言的</a:t>
            </a:r>
            <a:r>
              <a:rPr lang="en-US" altLang="zh-TW" dirty="0"/>
              <a:t> Robot Framework </a:t>
            </a:r>
            <a:r>
              <a:rPr lang="zh-TW" altLang="zh-TW" dirty="0"/>
              <a:t>網頁自動化驗收</a:t>
            </a:r>
            <a:r>
              <a:rPr lang="zh-TW" altLang="zh-TW" dirty="0" smtClean="0"/>
              <a:t>測試</a:t>
            </a:r>
            <a:r>
              <a:rPr lang="en-US" altLang="zh-TW" dirty="0" smtClean="0"/>
              <a:t>”</a:t>
            </a:r>
          </a:p>
          <a:p>
            <a:pPr marL="0" indent="0">
              <a:buNone/>
            </a:pPr>
            <a:r>
              <a:rPr lang="zh-TW" altLang="en-US" dirty="0" smtClean="0"/>
              <a:t>提出的第一版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工具</a:t>
            </a:r>
            <a:endParaRPr lang="en-US" altLang="zh-TW" dirty="0" smtClean="0"/>
          </a:p>
          <a:p>
            <a:r>
              <a:rPr lang="zh-TW" altLang="en-US" dirty="0" smtClean="0"/>
              <a:t>只支援</a:t>
            </a:r>
            <a:r>
              <a:rPr lang="en-US" altLang="zh-TW" dirty="0" smtClean="0"/>
              <a:t>7</a:t>
            </a:r>
            <a:r>
              <a:rPr lang="zh-TW" altLang="en-US" dirty="0" smtClean="0"/>
              <a:t>種</a:t>
            </a:r>
            <a:r>
              <a:rPr lang="en-US" altLang="zh-TW" dirty="0" smtClean="0"/>
              <a:t>Robot Framework</a:t>
            </a:r>
            <a:r>
              <a:rPr lang="zh-TW" altLang="en-US" dirty="0" smtClean="0"/>
              <a:t>原生關鍵字</a:t>
            </a:r>
            <a:endParaRPr lang="en-US" altLang="zh-TW" dirty="0" smtClean="0"/>
          </a:p>
          <a:p>
            <a:r>
              <a:rPr lang="en-US" altLang="zh-TW" dirty="0" smtClean="0"/>
              <a:t>XPath</a:t>
            </a:r>
            <a:r>
              <a:rPr lang="zh-TW" altLang="en-US" dirty="0" smtClean="0"/>
              <a:t>的翻譯對象，僅限</a:t>
            </a:r>
            <a:r>
              <a:rPr lang="en-US" altLang="zh-TW" dirty="0" smtClean="0"/>
              <a:t>text()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</a:t>
            </a:r>
            <a:r>
              <a:rPr lang="en-US" altLang="zh-TW" dirty="0" smtClean="0"/>
              <a:t>normalize-space() </a:t>
            </a:r>
            <a:r>
              <a:rPr lang="zh-TW" altLang="en-US" dirty="0" smtClean="0"/>
              <a:t>、</a:t>
            </a:r>
            <a:r>
              <a:rPr lang="en-US" altLang="zh-TW" dirty="0" smtClean="0"/>
              <a:t>@title</a:t>
            </a:r>
            <a:r>
              <a:rPr lang="zh-TW" altLang="en-US" dirty="0" smtClean="0"/>
              <a:t>三種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屬性</a:t>
            </a:r>
            <a:endParaRPr lang="en-US" altLang="zh-TW" dirty="0"/>
          </a:p>
          <a:p>
            <a:r>
              <a:rPr lang="zh-TW" altLang="en-US" dirty="0"/>
              <a:t>一詞多</a:t>
            </a:r>
            <a:r>
              <a:rPr lang="zh-TW" altLang="en-US" dirty="0" smtClean="0"/>
              <a:t>譯</a:t>
            </a:r>
            <a:r>
              <a:rPr lang="zh-TW" altLang="en-US" dirty="0"/>
              <a:t>時常</a:t>
            </a:r>
            <a:r>
              <a:rPr lang="zh-TW" altLang="en-US" dirty="0" smtClean="0"/>
              <a:t>不符合使用者的預期</a:t>
            </a:r>
            <a:endParaRPr lang="en-US" altLang="zh-TW" dirty="0" smtClean="0"/>
          </a:p>
          <a:p>
            <a:r>
              <a:rPr lang="zh-TW" altLang="en-US" dirty="0" smtClean="0"/>
              <a:t>無提供方便使用的安裝方式</a:t>
            </a:r>
            <a:endParaRPr lang="en-US" altLang="zh-TW" dirty="0" smtClean="0"/>
          </a:p>
          <a:p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59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</a:t>
            </a:r>
            <a:r>
              <a:rPr lang="zh-TW" altLang="en-US" sz="3600" dirty="0" smtClean="0"/>
              <a:t>例</a:t>
            </a:r>
            <a:r>
              <a:rPr lang="en-US" altLang="zh-TW" sz="3600" dirty="0"/>
              <a:t>2</a:t>
            </a:r>
            <a:br>
              <a:rPr lang="en-US" altLang="zh-TW" sz="3600" dirty="0"/>
            </a:br>
            <a:r>
              <a:rPr lang="en-US" altLang="zh-TW" sz="3600" dirty="0"/>
              <a:t>Count Values In List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54" y="2324289"/>
            <a:ext cx="9599746" cy="13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6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2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Count Values In List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軟體系統實驗室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09600" y="1560834"/>
            <a:ext cx="10972800" cy="4525963"/>
          </a:xfrm>
        </p:spPr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05" y="1349146"/>
            <a:ext cx="7092045" cy="4679460"/>
          </a:xfrm>
          <a:prstGeom prst="rect">
            <a:avLst/>
          </a:prstGeom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A669C241-4982-47F5-8A77-7687F38C07A4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10" name="內容版面配置區 7"/>
          <p:cNvSpPr txBox="1">
            <a:spLocks/>
          </p:cNvSpPr>
          <p:nvPr/>
        </p:nvSpPr>
        <p:spPr bwMode="auto">
          <a:xfrm>
            <a:off x="5082098" y="5854929"/>
            <a:ext cx="2027803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800" dirty="0" smtClean="0"/>
              <a:t>1</a:t>
            </a:r>
            <a:r>
              <a:rPr lang="en-US" altLang="zh-TW" sz="2800" baseline="30000" dirty="0" smtClean="0"/>
              <a:t>st</a:t>
            </a:r>
            <a:r>
              <a:rPr lang="en-US" altLang="zh-TW" sz="2800" dirty="0" smtClean="0"/>
              <a:t> run 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481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2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Count Values In List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軟體系統實驗室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09600" y="1560834"/>
            <a:ext cx="10972800" cy="4525963"/>
          </a:xfrm>
        </p:spPr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5" y="1660559"/>
            <a:ext cx="6597650" cy="3577326"/>
          </a:xfrm>
          <a:prstGeom prst="rect">
            <a:avLst/>
          </a:prstGeom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A669C241-4982-47F5-8A77-7687F38C07A4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13" name="內容版面配置區 7"/>
          <p:cNvSpPr txBox="1">
            <a:spLocks/>
          </p:cNvSpPr>
          <p:nvPr/>
        </p:nvSpPr>
        <p:spPr bwMode="auto">
          <a:xfrm>
            <a:off x="5021325" y="5337609"/>
            <a:ext cx="2149350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800" dirty="0" smtClean="0"/>
              <a:t>2</a:t>
            </a:r>
            <a:r>
              <a:rPr lang="en-US" altLang="zh-TW" sz="2800" baseline="30000" dirty="0" smtClean="0"/>
              <a:t>nd</a:t>
            </a:r>
            <a:r>
              <a:rPr lang="en-US" altLang="zh-TW" sz="2800" dirty="0" smtClean="0"/>
              <a:t> run 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59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3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Dictionaries Should Be Equal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04" y="2788721"/>
            <a:ext cx="8916792" cy="16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3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Dictionaries Should Be Equal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0" y="1253899"/>
            <a:ext cx="7421979" cy="4762258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9" name="內容版面配置區 7"/>
          <p:cNvSpPr txBox="1">
            <a:spLocks/>
          </p:cNvSpPr>
          <p:nvPr/>
        </p:nvSpPr>
        <p:spPr bwMode="auto">
          <a:xfrm>
            <a:off x="5117907" y="5883716"/>
            <a:ext cx="2146492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800" dirty="0" smtClean="0"/>
              <a:t>1</a:t>
            </a:r>
            <a:r>
              <a:rPr lang="en-US" altLang="zh-TW" sz="2800" baseline="30000" dirty="0" smtClean="0"/>
              <a:t>st</a:t>
            </a:r>
            <a:r>
              <a:rPr lang="en-US" altLang="zh-TW" sz="2800" dirty="0" smtClean="0"/>
              <a:t> run 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196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3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Dictionaries Should Be Equal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884179"/>
            <a:ext cx="7986391" cy="3212805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10" name="內容版面配置區 7"/>
          <p:cNvSpPr txBox="1">
            <a:spLocks/>
          </p:cNvSpPr>
          <p:nvPr/>
        </p:nvSpPr>
        <p:spPr bwMode="auto">
          <a:xfrm>
            <a:off x="5007174" y="5212078"/>
            <a:ext cx="2173209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800" dirty="0" smtClean="0"/>
              <a:t>2</a:t>
            </a:r>
            <a:r>
              <a:rPr lang="en-US" altLang="zh-TW" sz="2800" baseline="30000" dirty="0" smtClean="0"/>
              <a:t>nd</a:t>
            </a:r>
            <a:r>
              <a:rPr lang="en-US" altLang="zh-TW" sz="2800" dirty="0" smtClean="0"/>
              <a:t> run 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621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4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Select From List By Label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89" y="1689668"/>
            <a:ext cx="11759621" cy="39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4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Select From List By Label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33" y="1372430"/>
            <a:ext cx="7183533" cy="4272836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 bwMode="auto">
          <a:xfrm>
            <a:off x="3913566" y="5622326"/>
            <a:ext cx="4364866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800" dirty="0"/>
              <a:t>網頁</a:t>
            </a:r>
            <a:r>
              <a:rPr lang="zh-TW" altLang="en-US" sz="2800" dirty="0" smtClean="0"/>
              <a:t>上</a:t>
            </a:r>
            <a:r>
              <a:rPr lang="en-US" altLang="zh-TW" sz="2800" dirty="0"/>
              <a:t>S</a:t>
            </a:r>
            <a:r>
              <a:rPr lang="en-US" altLang="zh-TW" sz="2800" dirty="0" smtClean="0"/>
              <a:t>election List</a:t>
            </a:r>
            <a:r>
              <a:rPr lang="zh-TW" altLang="en-US" sz="2800" dirty="0" smtClean="0"/>
              <a:t>的選項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845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4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Select From List By Label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5600" y="6340639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49" y="1381725"/>
            <a:ext cx="6235702" cy="4974626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10" name="內容版面配置區 7"/>
          <p:cNvSpPr txBox="1">
            <a:spLocks/>
          </p:cNvSpPr>
          <p:nvPr/>
        </p:nvSpPr>
        <p:spPr bwMode="auto">
          <a:xfrm>
            <a:off x="770769" y="1581152"/>
            <a:ext cx="2173209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800" dirty="0" smtClean="0"/>
              <a:t>1</a:t>
            </a:r>
            <a:r>
              <a:rPr lang="en-US" altLang="zh-TW" sz="2800" baseline="30000" dirty="0" smtClean="0"/>
              <a:t>st</a:t>
            </a:r>
            <a:r>
              <a:rPr lang="en-US" altLang="zh-TW" sz="2800" dirty="0" smtClean="0"/>
              <a:t> run 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05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4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Select From List By Label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5600" y="6340639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37" y="1484086"/>
            <a:ext cx="6448926" cy="466739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9" name="內容版面配置區 7"/>
          <p:cNvSpPr txBox="1">
            <a:spLocks/>
          </p:cNvSpPr>
          <p:nvPr/>
        </p:nvSpPr>
        <p:spPr bwMode="auto">
          <a:xfrm>
            <a:off x="766841" y="1705593"/>
            <a:ext cx="2173209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800" dirty="0" smtClean="0"/>
              <a:t>2</a:t>
            </a:r>
            <a:r>
              <a:rPr lang="en-US" altLang="zh-TW" sz="2800" baseline="30000" dirty="0" smtClean="0"/>
              <a:t>nd</a:t>
            </a:r>
            <a:r>
              <a:rPr lang="en-US" altLang="zh-TW" sz="2800" dirty="0" smtClean="0"/>
              <a:t> run 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0857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研究目標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13" name="內容版面配置區 11"/>
          <p:cNvSpPr>
            <a:spLocks noGrp="1"/>
          </p:cNvSpPr>
          <p:nvPr>
            <p:ph idx="1"/>
          </p:nvPr>
        </p:nvSpPr>
        <p:spPr>
          <a:xfrm>
            <a:off x="1876687" y="1747825"/>
            <a:ext cx="8438626" cy="401456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基於第一版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工具</a:t>
            </a:r>
            <a:endParaRPr lang="en-US" altLang="zh-TW" dirty="0" smtClean="0"/>
          </a:p>
          <a:p>
            <a:r>
              <a:rPr lang="zh-TW" altLang="en-US" dirty="0" smtClean="0"/>
              <a:t>擴充剩下需要被翻譯的</a:t>
            </a:r>
            <a:r>
              <a:rPr lang="en-US" altLang="zh-TW" dirty="0" smtClean="0"/>
              <a:t>Robot Framework</a:t>
            </a:r>
            <a:r>
              <a:rPr lang="zh-TW" altLang="en-US" dirty="0" smtClean="0"/>
              <a:t>原生關鍵字代理</a:t>
            </a:r>
            <a:endParaRPr lang="en-US" altLang="zh-TW" dirty="0" smtClean="0"/>
          </a:p>
          <a:p>
            <a:r>
              <a:rPr lang="zh-TW" altLang="en-US" dirty="0" smtClean="0"/>
              <a:t>撰寫新的</a:t>
            </a:r>
            <a:r>
              <a:rPr lang="en-US" altLang="zh-TW" dirty="0" smtClean="0"/>
              <a:t>XPath</a:t>
            </a:r>
            <a:r>
              <a:rPr lang="zh-TW" altLang="en-US" dirty="0" smtClean="0"/>
              <a:t>翻譯邏輯，支援所有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屬性的翻譯檢查</a:t>
            </a:r>
            <a:endParaRPr lang="en-US" altLang="zh-TW" dirty="0" smtClean="0"/>
          </a:p>
          <a:p>
            <a:r>
              <a:rPr lang="zh-TW" altLang="en-US" dirty="0"/>
              <a:t>一詞</a:t>
            </a:r>
            <a:r>
              <a:rPr lang="zh-TW" altLang="en-US" dirty="0" smtClean="0"/>
              <a:t>多譯</a:t>
            </a:r>
            <a:r>
              <a:rPr lang="en-US" altLang="zh-TW" dirty="0" smtClean="0"/>
              <a:t>UI</a:t>
            </a:r>
            <a:r>
              <a:rPr lang="zh-TW" altLang="en-US" dirty="0" smtClean="0"/>
              <a:t>，讓使用者選擇期望的翻譯</a:t>
            </a:r>
            <a:endParaRPr lang="en-US" altLang="zh-TW" dirty="0" smtClean="0"/>
          </a:p>
          <a:p>
            <a:r>
              <a:rPr lang="zh-TW" altLang="en-US" dirty="0" smtClean="0"/>
              <a:t>將</a:t>
            </a:r>
            <a:r>
              <a:rPr lang="en-US" altLang="zh-TW" dirty="0" smtClean="0"/>
              <a:t>i18n</a:t>
            </a:r>
            <a:r>
              <a:rPr lang="zh-TW" altLang="en-US" dirty="0" smtClean="0"/>
              <a:t>工具包裝成可以安裝的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91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5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*Page Should Contain Element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06377" y="1569949"/>
            <a:ext cx="10972800" cy="4525963"/>
          </a:xfrm>
        </p:spPr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1822774"/>
            <a:ext cx="11877075" cy="33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5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*Page Should Contain Element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63" y="1310133"/>
            <a:ext cx="7859674" cy="4406759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 bwMode="auto">
          <a:xfrm>
            <a:off x="4523997" y="5693384"/>
            <a:ext cx="3144005" cy="44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800" dirty="0" smtClean="0"/>
              <a:t>要驗證的網頁元件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38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5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*Page Should Contain Element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09" y="1326672"/>
            <a:ext cx="6758781" cy="5108164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12" name="內容版面配置區 7"/>
          <p:cNvSpPr txBox="1">
            <a:spLocks/>
          </p:cNvSpPr>
          <p:nvPr/>
        </p:nvSpPr>
        <p:spPr bwMode="auto">
          <a:xfrm>
            <a:off x="576500" y="1551896"/>
            <a:ext cx="2173209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800" dirty="0" smtClean="0"/>
              <a:t>1</a:t>
            </a:r>
            <a:r>
              <a:rPr lang="en-US" altLang="zh-TW" sz="2800" baseline="30000" dirty="0" smtClean="0"/>
              <a:t>st</a:t>
            </a:r>
            <a:r>
              <a:rPr lang="en-US" altLang="zh-TW" sz="2800" dirty="0" smtClean="0"/>
              <a:t> run 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07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5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*Page Should Contain Element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95" y="1660634"/>
            <a:ext cx="6135609" cy="4093576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10" name="內容版面配置區 7"/>
          <p:cNvSpPr txBox="1">
            <a:spLocks/>
          </p:cNvSpPr>
          <p:nvPr/>
        </p:nvSpPr>
        <p:spPr bwMode="auto">
          <a:xfrm>
            <a:off x="729495" y="1660634"/>
            <a:ext cx="2173209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800" dirty="0" smtClean="0"/>
              <a:t>2</a:t>
            </a:r>
            <a:r>
              <a:rPr lang="en-US" altLang="zh-TW" sz="2800" baseline="30000" dirty="0" smtClean="0"/>
              <a:t>nd</a:t>
            </a:r>
            <a:r>
              <a:rPr lang="en-US" altLang="zh-TW" sz="2800" dirty="0" smtClean="0"/>
              <a:t> run 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650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6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Table Should Contain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600201"/>
            <a:ext cx="11722576" cy="42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11921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6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Table Should Contain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76" y="1485108"/>
            <a:ext cx="8867846" cy="4254729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 bwMode="auto">
          <a:xfrm>
            <a:off x="4485896" y="5624743"/>
            <a:ext cx="3220206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800" dirty="0"/>
              <a:t>網頁上</a:t>
            </a:r>
            <a:r>
              <a:rPr lang="en-US" altLang="zh-TW" sz="2800" dirty="0"/>
              <a:t>Table</a:t>
            </a:r>
            <a:r>
              <a:rPr lang="zh-TW" altLang="en-US" sz="2800" dirty="0"/>
              <a:t>的欄位</a:t>
            </a:r>
          </a:p>
        </p:txBody>
      </p:sp>
    </p:spTree>
    <p:extLst>
      <p:ext uri="{BB962C8B-B14F-4D97-AF65-F5344CB8AC3E}">
        <p14:creationId xmlns:p14="http://schemas.microsoft.com/office/powerpoint/2010/main" val="4545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6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Table Should Contain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5600" y="638849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軟體系統實驗室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03" y="1396171"/>
            <a:ext cx="6820194" cy="4929285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12" name="內容版面配置區 7"/>
          <p:cNvSpPr txBox="1">
            <a:spLocks/>
          </p:cNvSpPr>
          <p:nvPr/>
        </p:nvSpPr>
        <p:spPr bwMode="auto">
          <a:xfrm>
            <a:off x="796170" y="1491421"/>
            <a:ext cx="2173209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800" dirty="0" smtClean="0"/>
              <a:t>1</a:t>
            </a:r>
            <a:r>
              <a:rPr lang="en-US" altLang="zh-TW" sz="2800" baseline="30000" dirty="0" smtClean="0"/>
              <a:t>st</a:t>
            </a:r>
            <a:r>
              <a:rPr lang="en-US" altLang="zh-TW" sz="2800" dirty="0" smtClean="0"/>
              <a:t> run 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076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6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Table Should Contain</a:t>
            </a:r>
            <a:r>
              <a:rPr lang="zh-TW" altLang="en-US" sz="3600" dirty="0" smtClean="0"/>
              <a:t>單元測試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4165600" y="638849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軟體系統實驗室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76" y="1496066"/>
            <a:ext cx="6784648" cy="4156682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10" name="內容版面配置區 7"/>
          <p:cNvSpPr txBox="1">
            <a:spLocks/>
          </p:cNvSpPr>
          <p:nvPr/>
        </p:nvSpPr>
        <p:spPr bwMode="auto">
          <a:xfrm>
            <a:off x="530467" y="1496066"/>
            <a:ext cx="2173209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800" dirty="0" smtClean="0"/>
              <a:t>2</a:t>
            </a:r>
            <a:r>
              <a:rPr lang="en-US" altLang="zh-TW" sz="2800" baseline="30000" dirty="0" smtClean="0"/>
              <a:t>nd</a:t>
            </a:r>
            <a:r>
              <a:rPr lang="en-US" altLang="zh-TW" sz="2800" dirty="0" smtClean="0"/>
              <a:t> run 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200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7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zh-TW" altLang="en-US" sz="3600" dirty="0" smtClean="0"/>
              <a:t>改善</a:t>
            </a:r>
            <a:r>
              <a:rPr lang="en-US" altLang="zh-TW" sz="3600" dirty="0" smtClean="0"/>
              <a:t>XPath</a:t>
            </a:r>
            <a:r>
              <a:rPr lang="zh-TW" altLang="en-US" sz="3600" dirty="0" smtClean="0"/>
              <a:t>翻譯</a:t>
            </a:r>
            <a:r>
              <a:rPr lang="zh-TW" altLang="en-US" sz="3600" dirty="0"/>
              <a:t>邏輯後的驗收測試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3454400" y="5876132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1837513"/>
            <a:ext cx="11928015" cy="32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7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zh-TW" altLang="en-US" sz="3600" dirty="0" smtClean="0"/>
              <a:t>改善</a:t>
            </a:r>
            <a:r>
              <a:rPr lang="en-US" altLang="zh-TW" sz="3600" dirty="0" smtClean="0"/>
              <a:t>XPath</a:t>
            </a:r>
            <a:r>
              <a:rPr lang="zh-TW" altLang="en-US" sz="3600" dirty="0" smtClean="0"/>
              <a:t>翻譯</a:t>
            </a:r>
            <a:r>
              <a:rPr lang="zh-TW" altLang="en-US" sz="3600" dirty="0"/>
              <a:t>邏輯後的驗收測試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01" y="1404233"/>
            <a:ext cx="7136742" cy="4607516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 bwMode="auto">
          <a:xfrm>
            <a:off x="2663863" y="5875453"/>
            <a:ext cx="6864274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800" dirty="0" smtClean="0"/>
              <a:t>要驗證</a:t>
            </a:r>
            <a:r>
              <a:rPr lang="zh-TW" altLang="en-US" sz="2800" dirty="0"/>
              <a:t>之</a:t>
            </a:r>
            <a:r>
              <a:rPr lang="zh-TW" altLang="en-US" sz="2800" dirty="0" smtClean="0"/>
              <a:t>含有</a:t>
            </a:r>
            <a:r>
              <a:rPr lang="en-US" altLang="zh-TW" sz="2800" dirty="0" smtClean="0"/>
              <a:t>@placeholder</a:t>
            </a:r>
            <a:r>
              <a:rPr lang="zh-TW" altLang="en-US" sz="2800" dirty="0" smtClean="0"/>
              <a:t>屬性的網頁元件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957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研究目標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13" name="內容版面配置區 11"/>
          <p:cNvSpPr>
            <a:spLocks noGrp="1"/>
          </p:cNvSpPr>
          <p:nvPr>
            <p:ph idx="1"/>
          </p:nvPr>
        </p:nvSpPr>
        <p:spPr>
          <a:xfrm>
            <a:off x="1738993" y="1992166"/>
            <a:ext cx="8714014" cy="3789657"/>
          </a:xfrm>
        </p:spPr>
        <p:txBody>
          <a:bodyPr/>
          <a:lstStyle/>
          <a:p>
            <a:r>
              <a:rPr lang="zh-TW" altLang="en-US" dirty="0"/>
              <a:t>一詞多譯</a:t>
            </a:r>
            <a:r>
              <a:rPr lang="en-US" altLang="zh-TW" dirty="0"/>
              <a:t>UI</a:t>
            </a:r>
            <a:r>
              <a:rPr lang="zh-TW" altLang="en-US" dirty="0"/>
              <a:t>，讓使用者</a:t>
            </a:r>
            <a:r>
              <a:rPr lang="zh-TW" altLang="en-US" dirty="0" smtClean="0"/>
              <a:t>選擇期望</a:t>
            </a:r>
            <a:r>
              <a:rPr lang="zh-TW" altLang="en-US" dirty="0"/>
              <a:t>的翻譯</a:t>
            </a:r>
            <a:endParaRPr lang="en-US" altLang="zh-TW" dirty="0"/>
          </a:p>
          <a:p>
            <a:pPr lvl="1"/>
            <a:r>
              <a:rPr lang="zh-TW" altLang="en-US" dirty="0" smtClean="0"/>
              <a:t>能夠顯示當前遭遇一詞多譯的關鍵字名稱、參數部分、待翻譯詞、翻譯選項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使用者的選擇可以匯出成設定檔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擁有</a:t>
            </a:r>
            <a:r>
              <a:rPr lang="en-US" altLang="zh-TW" dirty="0" smtClean="0"/>
              <a:t>undo</a:t>
            </a:r>
            <a:r>
              <a:rPr lang="zh-TW" altLang="en-US" dirty="0" smtClean="0"/>
              <a:t>功能，將使用者選錯的翻譯從設定檔中清除</a:t>
            </a:r>
            <a:endParaRPr lang="en-US" altLang="zh-TW" dirty="0" smtClean="0"/>
          </a:p>
          <a:p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6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7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zh-TW" altLang="en-US" sz="3600" dirty="0" smtClean="0"/>
              <a:t>改善</a:t>
            </a:r>
            <a:r>
              <a:rPr lang="en-US" altLang="zh-TW" sz="3600" dirty="0" smtClean="0"/>
              <a:t>XPath</a:t>
            </a:r>
            <a:r>
              <a:rPr lang="zh-TW" altLang="en-US" sz="3600" dirty="0" smtClean="0"/>
              <a:t>翻譯</a:t>
            </a:r>
            <a:r>
              <a:rPr lang="zh-TW" altLang="en-US" sz="3600" dirty="0"/>
              <a:t>邏輯後的驗收測試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軟體系統實驗室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79" y="1355846"/>
            <a:ext cx="6050646" cy="4898557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10" name="內容版面配置區 7"/>
          <p:cNvSpPr txBox="1">
            <a:spLocks/>
          </p:cNvSpPr>
          <p:nvPr/>
        </p:nvSpPr>
        <p:spPr bwMode="auto">
          <a:xfrm>
            <a:off x="725680" y="1600201"/>
            <a:ext cx="3439920" cy="43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/>
              <a:t>第一版</a:t>
            </a:r>
            <a:r>
              <a:rPr lang="en-US" altLang="zh-TW" sz="2400" dirty="0" smtClean="0"/>
              <a:t>i18n </a:t>
            </a:r>
            <a:r>
              <a:rPr lang="en-US" altLang="zh-TW" sz="2400" dirty="0"/>
              <a:t>test result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27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7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zh-TW" altLang="en-US" sz="3600" dirty="0" smtClean="0"/>
              <a:t>改善</a:t>
            </a:r>
            <a:r>
              <a:rPr lang="en-US" altLang="zh-TW" sz="3600" dirty="0" smtClean="0"/>
              <a:t>XPath</a:t>
            </a:r>
            <a:r>
              <a:rPr lang="zh-TW" altLang="en-US" sz="3600" dirty="0" smtClean="0"/>
              <a:t>翻譯</a:t>
            </a:r>
            <a:r>
              <a:rPr lang="zh-TW" altLang="en-US" sz="3600" dirty="0"/>
              <a:t>邏輯後的驗收測試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軟體系統實驗室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9" name="內容版面配置區 7"/>
          <p:cNvSpPr txBox="1">
            <a:spLocks/>
          </p:cNvSpPr>
          <p:nvPr/>
        </p:nvSpPr>
        <p:spPr bwMode="auto">
          <a:xfrm>
            <a:off x="813750" y="1494308"/>
            <a:ext cx="3058580" cy="5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 smtClean="0"/>
              <a:t>新版</a:t>
            </a:r>
            <a:r>
              <a:rPr lang="en-US" altLang="zh-TW" sz="2400" dirty="0" smtClean="0"/>
              <a:t>i18n test result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294369"/>
            <a:ext cx="5721081" cy="513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8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zh-TW" altLang="en-US" sz="3600" dirty="0"/>
              <a:t>一詞多譯情況下所產生</a:t>
            </a:r>
            <a:r>
              <a:rPr lang="zh-TW" altLang="en-US" sz="3600" dirty="0" smtClean="0"/>
              <a:t>的一詞多譯</a:t>
            </a:r>
            <a:r>
              <a:rPr lang="en-US" altLang="zh-TW" sz="3600" dirty="0" smtClean="0"/>
              <a:t>UI</a:t>
            </a:r>
            <a:r>
              <a:rPr lang="zh-TW" altLang="en-US" sz="3600" dirty="0" smtClean="0"/>
              <a:t>介面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21833" y="1505063"/>
            <a:ext cx="10972800" cy="4525963"/>
          </a:xfrm>
        </p:spPr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60" y="2189896"/>
            <a:ext cx="8439212" cy="22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8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53823" y="102613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8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zh-TW" altLang="en-US" sz="3600" dirty="0"/>
              <a:t>一詞多譯情況下所產生</a:t>
            </a:r>
            <a:r>
              <a:rPr lang="zh-TW" altLang="en-US" sz="3600" dirty="0" smtClean="0"/>
              <a:t>的一詞多譯</a:t>
            </a:r>
            <a:r>
              <a:rPr lang="en-US" altLang="zh-TW" sz="3600" dirty="0" smtClean="0"/>
              <a:t>UI</a:t>
            </a:r>
            <a:r>
              <a:rPr lang="zh-TW" altLang="en-US" sz="3600" dirty="0" smtClean="0"/>
              <a:t>介面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4661014"/>
            <a:ext cx="8138839" cy="15651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3" y="1829067"/>
            <a:ext cx="10341933" cy="1990498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12" name="內容版面配置區 7"/>
          <p:cNvSpPr>
            <a:spLocks noGrp="1"/>
          </p:cNvSpPr>
          <p:nvPr>
            <p:ph idx="1"/>
          </p:nvPr>
        </p:nvSpPr>
        <p:spPr>
          <a:xfrm>
            <a:off x="925033" y="1304424"/>
            <a:ext cx="7018162" cy="465832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遭遇一詞多譯，測試結束後跳出一詞多譯</a:t>
            </a:r>
            <a:r>
              <a:rPr lang="en-US" altLang="zh-TW" sz="2800" dirty="0" smtClean="0"/>
              <a:t>UI</a:t>
            </a:r>
            <a:endParaRPr lang="zh-TW" altLang="en-US" sz="2800" dirty="0"/>
          </a:p>
        </p:txBody>
      </p:sp>
      <p:sp>
        <p:nvSpPr>
          <p:cNvPr id="14" name="內容版面配置區 7"/>
          <p:cNvSpPr txBox="1">
            <a:spLocks/>
          </p:cNvSpPr>
          <p:nvPr/>
        </p:nvSpPr>
        <p:spPr bwMode="auto">
          <a:xfrm>
            <a:off x="1560284" y="4065007"/>
            <a:ext cx="9071429" cy="46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800" dirty="0" smtClean="0"/>
              <a:t>點擊</a:t>
            </a:r>
            <a:r>
              <a:rPr lang="en-US" altLang="zh-TW" sz="2800" dirty="0" smtClean="0"/>
              <a:t>Submit</a:t>
            </a:r>
            <a:r>
              <a:rPr lang="zh-TW" altLang="en-US" sz="2800" dirty="0" smtClean="0"/>
              <a:t>後，將翻譯選擇寫入設定檔，並清空翻譯選項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3644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8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zh-TW" altLang="en-US" sz="3600" dirty="0"/>
              <a:t>一詞多譯情況下所產生</a:t>
            </a:r>
            <a:r>
              <a:rPr lang="zh-TW" altLang="en-US" sz="3600" dirty="0" smtClean="0"/>
              <a:t>的一詞多譯</a:t>
            </a:r>
            <a:r>
              <a:rPr lang="en-US" altLang="zh-TW" sz="3600" dirty="0" smtClean="0"/>
              <a:t>UI</a:t>
            </a:r>
            <a:r>
              <a:rPr lang="zh-TW" altLang="en-US" sz="3600" dirty="0" smtClean="0"/>
              <a:t>介面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75" y="1892873"/>
            <a:ext cx="8558396" cy="18082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36" y="4592654"/>
            <a:ext cx="9209474" cy="1492445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9" name="內容版面配置區 7"/>
          <p:cNvSpPr txBox="1">
            <a:spLocks/>
          </p:cNvSpPr>
          <p:nvPr/>
        </p:nvSpPr>
        <p:spPr bwMode="auto">
          <a:xfrm>
            <a:off x="1719438" y="1370014"/>
            <a:ext cx="7018162" cy="46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800" dirty="0" smtClean="0"/>
              <a:t>點擊</a:t>
            </a:r>
            <a:r>
              <a:rPr lang="en-US" altLang="zh-TW" sz="2800" dirty="0" err="1" smtClean="0"/>
              <a:t>TransRecord</a:t>
            </a:r>
            <a:r>
              <a:rPr lang="zh-TW" altLang="en-US" sz="2800" dirty="0" smtClean="0"/>
              <a:t>後，跳出翻譯紀錄介面</a:t>
            </a:r>
            <a:endParaRPr lang="zh-TW" altLang="en-US" sz="2800" dirty="0"/>
          </a:p>
        </p:txBody>
      </p:sp>
      <p:sp>
        <p:nvSpPr>
          <p:cNvPr id="12" name="內容版面配置區 7"/>
          <p:cNvSpPr>
            <a:spLocks noGrp="1"/>
          </p:cNvSpPr>
          <p:nvPr>
            <p:ph idx="1"/>
          </p:nvPr>
        </p:nvSpPr>
        <p:spPr>
          <a:xfrm>
            <a:off x="1044541" y="4010707"/>
            <a:ext cx="10095064" cy="465832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點擊</a:t>
            </a:r>
            <a:r>
              <a:rPr lang="en-US" altLang="zh-TW" sz="2800" dirty="0" smtClean="0"/>
              <a:t>Undo</a:t>
            </a:r>
            <a:r>
              <a:rPr lang="zh-TW" altLang="en-US" sz="2800" dirty="0" smtClean="0"/>
              <a:t>後，再次打開翻譯紀錄介面，發現之前的選擇已消失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561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8 </a:t>
            </a:r>
            <a:r>
              <a:rPr lang="zh-TW" altLang="en-US" sz="3600" dirty="0" smtClean="0"/>
              <a:t>例外一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若</a:t>
            </a:r>
            <a:r>
              <a:rPr lang="zh-TW" altLang="en-US" sz="3600" dirty="0"/>
              <a:t>原先測試腳本不通過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12" name="內容版面配置區 7"/>
          <p:cNvSpPr>
            <a:spLocks noGrp="1"/>
          </p:cNvSpPr>
          <p:nvPr>
            <p:ph idx="1"/>
          </p:nvPr>
        </p:nvSpPr>
        <p:spPr>
          <a:xfrm>
            <a:off x="2715858" y="5601083"/>
            <a:ext cx="6760282" cy="465832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不</a:t>
            </a:r>
            <a:r>
              <a:rPr lang="zh-TW" altLang="en-US" sz="2800" dirty="0" smtClean="0"/>
              <a:t>跳出一詞多譯</a:t>
            </a:r>
            <a:r>
              <a:rPr lang="en-US" altLang="zh-TW" sz="2800" dirty="0" smtClean="0"/>
              <a:t>UI</a:t>
            </a:r>
            <a:r>
              <a:rPr lang="zh-TW" altLang="en-US" sz="2800" dirty="0" smtClean="0"/>
              <a:t>，</a:t>
            </a:r>
            <a:r>
              <a:rPr lang="zh-TW" altLang="en-US" sz="2800" dirty="0"/>
              <a:t>僅於</a:t>
            </a:r>
            <a:r>
              <a:rPr lang="zh-TW" altLang="en-US" sz="2800" dirty="0" smtClean="0"/>
              <a:t>報表顯示</a:t>
            </a:r>
            <a:r>
              <a:rPr lang="en-US" altLang="zh-TW" sz="2800" dirty="0" smtClean="0"/>
              <a:t>warning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87" y="1543335"/>
            <a:ext cx="8813824" cy="40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8 </a:t>
            </a:r>
            <a:r>
              <a:rPr lang="zh-TW" altLang="en-US" sz="3600" dirty="0" smtClean="0"/>
              <a:t>例外二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/>
              <a:t>若測試腳本通過，且沒有遭遇一詞多譯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95" y="1426028"/>
            <a:ext cx="10035009" cy="4279637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9" name="內容版面配置區 7"/>
          <p:cNvSpPr>
            <a:spLocks noGrp="1"/>
          </p:cNvSpPr>
          <p:nvPr>
            <p:ph idx="1"/>
          </p:nvPr>
        </p:nvSpPr>
        <p:spPr>
          <a:xfrm>
            <a:off x="4427277" y="5705665"/>
            <a:ext cx="3337443" cy="465832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不</a:t>
            </a:r>
            <a:r>
              <a:rPr lang="zh-TW" altLang="en-US" sz="2800" dirty="0" smtClean="0"/>
              <a:t>跳出一詞多譯</a:t>
            </a:r>
            <a:r>
              <a:rPr lang="en-US" altLang="zh-TW" sz="2800" dirty="0" smtClean="0"/>
              <a:t>UI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4686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9</a:t>
            </a:r>
            <a:br>
              <a:rPr lang="en-US" altLang="zh-TW" sz="3600" dirty="0" smtClean="0"/>
            </a:br>
            <a:r>
              <a:rPr lang="zh-TW" altLang="en-US" sz="3600" dirty="0"/>
              <a:t>使用涵蓋多項代理關鍵字的測試腳本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75771" y="1658259"/>
            <a:ext cx="10972800" cy="4525963"/>
          </a:xfrm>
        </p:spPr>
        <p:txBody>
          <a:bodyPr/>
          <a:lstStyle/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" y="1339963"/>
            <a:ext cx="12034653" cy="49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0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9</a:t>
            </a:r>
            <a:br>
              <a:rPr lang="en-US" altLang="zh-TW" sz="3600" dirty="0" smtClean="0"/>
            </a:br>
            <a:r>
              <a:rPr lang="zh-TW" altLang="en-US" sz="3600" dirty="0"/>
              <a:t>使用涵蓋多項代理關鍵字的測試腳本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 bwMode="auto">
          <a:xfrm>
            <a:off x="1027729" y="1616727"/>
            <a:ext cx="2008542" cy="40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/>
              <a:t>1</a:t>
            </a:r>
            <a:r>
              <a:rPr lang="en-US" altLang="zh-TW" sz="2400" baseline="30000" dirty="0" smtClean="0"/>
              <a:t>st</a:t>
            </a:r>
            <a:r>
              <a:rPr lang="en-US" altLang="zh-TW" sz="2400" dirty="0" smtClean="0"/>
              <a:t> run result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16" y="1253899"/>
            <a:ext cx="5939168" cy="519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6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9</a:t>
            </a:r>
            <a:br>
              <a:rPr lang="en-US" altLang="zh-TW" sz="3600" dirty="0" smtClean="0"/>
            </a:br>
            <a:r>
              <a:rPr lang="zh-TW" altLang="en-US" sz="3600" dirty="0"/>
              <a:t>使用涵蓋多項代理關鍵字的測試腳本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 bwMode="auto">
          <a:xfrm>
            <a:off x="901551" y="1568899"/>
            <a:ext cx="2008542" cy="40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/>
              <a:t>2</a:t>
            </a:r>
            <a:r>
              <a:rPr lang="en-US" altLang="zh-TW" sz="2400" baseline="30000" dirty="0" smtClean="0"/>
              <a:t>nd</a:t>
            </a:r>
            <a:r>
              <a:rPr lang="en-US" altLang="zh-TW" sz="2400" dirty="0" smtClean="0"/>
              <a:t> run result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58" y="1339624"/>
            <a:ext cx="6531484" cy="51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6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4" name="內容版面配置區 11"/>
          <p:cNvSpPr>
            <a:spLocks noGrp="1"/>
          </p:cNvSpPr>
          <p:nvPr>
            <p:ph idx="1"/>
          </p:nvPr>
        </p:nvSpPr>
        <p:spPr>
          <a:xfrm>
            <a:off x="2003367" y="2019993"/>
            <a:ext cx="5274136" cy="402602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研究動機與目標</a:t>
            </a:r>
            <a:endParaRPr lang="en-US" altLang="zh-TW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相關背景知識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新版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i18n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的系統設計</a:t>
            </a:r>
          </a:p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測試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案例</a:t>
            </a:r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分析</a:t>
            </a:r>
            <a:endParaRPr lang="en-US" altLang="zh-TW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結論與未來展望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10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10</a:t>
            </a:r>
            <a:br>
              <a:rPr lang="en-US" altLang="zh-TW" sz="3600" dirty="0" smtClean="0"/>
            </a:br>
            <a:r>
              <a:rPr lang="zh-TW" altLang="en-US" sz="3600" dirty="0"/>
              <a:t>以</a:t>
            </a:r>
            <a:r>
              <a:rPr lang="zh-TW" altLang="en-US" sz="3600" dirty="0" smtClean="0"/>
              <a:t>指令使用</a:t>
            </a:r>
            <a:r>
              <a:rPr lang="en-US" altLang="zh-TW" sz="3600" dirty="0" smtClean="0"/>
              <a:t>i18n</a:t>
            </a:r>
            <a:r>
              <a:rPr lang="zh-TW" altLang="en-US" sz="3600" dirty="0" smtClean="0"/>
              <a:t>工具來執行測試腳本</a:t>
            </a:r>
            <a:endParaRPr lang="zh-TW" altLang="en-US" sz="360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4" name="use i18n with comma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4031" y="1261711"/>
            <a:ext cx="8237538" cy="50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3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406400" y="110899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dirty="0"/>
              <a:t>實例</a:t>
            </a:r>
            <a:r>
              <a:rPr lang="en-US" altLang="zh-TW" sz="3600" dirty="0" smtClean="0"/>
              <a:t>11</a:t>
            </a:r>
            <a:br>
              <a:rPr lang="en-US" altLang="zh-TW" sz="3600" dirty="0" smtClean="0"/>
            </a:br>
            <a:r>
              <a:rPr lang="zh-TW" altLang="en-US" sz="3600" dirty="0" smtClean="0"/>
              <a:t>以</a:t>
            </a:r>
            <a:r>
              <a:rPr lang="en-US" altLang="zh-TW" sz="3600" dirty="0" smtClean="0"/>
              <a:t>RED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IDE</a:t>
            </a:r>
            <a:r>
              <a:rPr lang="zh-TW" altLang="en-US" sz="3600" dirty="0" smtClean="0"/>
              <a:t>使用</a:t>
            </a:r>
            <a:r>
              <a:rPr lang="en-US" altLang="zh-TW" sz="3600" dirty="0"/>
              <a:t>i18n</a:t>
            </a:r>
            <a:r>
              <a:rPr lang="zh-TW" altLang="en-US" sz="3600" dirty="0"/>
              <a:t>工具來執行測試腳本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" name="use i18n with 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080" y="1253900"/>
            <a:ext cx="9727407" cy="51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3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4" name="內容版面配置區 11"/>
          <p:cNvSpPr>
            <a:spLocks noGrp="1"/>
          </p:cNvSpPr>
          <p:nvPr>
            <p:ph idx="1"/>
          </p:nvPr>
        </p:nvSpPr>
        <p:spPr>
          <a:xfrm>
            <a:off x="2003367" y="2019993"/>
            <a:ext cx="5274136" cy="402602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研究動機與目標</a:t>
            </a:r>
            <a:endParaRPr lang="en-US" altLang="zh-TW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相關背景知識</a:t>
            </a:r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新版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i18n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的系統設計</a:t>
            </a:r>
          </a:p>
          <a:p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測試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案例</a:t>
            </a:r>
            <a:r>
              <a:rPr lang="zh-TW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分析</a:t>
            </a:r>
            <a:endParaRPr lang="en-US" altLang="zh-TW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結論與未來展望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6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/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90675" y="1705876"/>
            <a:ext cx="8229600" cy="4525963"/>
          </a:xfrm>
        </p:spPr>
        <p:txBody>
          <a:bodyPr/>
          <a:lstStyle/>
          <a:p>
            <a:r>
              <a:rPr lang="zh-TW" altLang="en-US" dirty="0"/>
              <a:t>本論文提出了四項措施去改進第一版 </a:t>
            </a:r>
            <a:r>
              <a:rPr lang="en-US" altLang="zh-TW" dirty="0"/>
              <a:t>i18n </a:t>
            </a:r>
            <a:r>
              <a:rPr lang="zh-TW" altLang="en-US" dirty="0"/>
              <a:t>工具所面臨的</a:t>
            </a:r>
            <a:r>
              <a:rPr lang="zh-TW" altLang="en-US" dirty="0" smtClean="0"/>
              <a:t>問題</a:t>
            </a:r>
            <a:endParaRPr lang="en-US" altLang="zh-TW" dirty="0" smtClean="0"/>
          </a:p>
          <a:p>
            <a:pPr lvl="1"/>
            <a:r>
              <a:rPr lang="zh-TW" altLang="en-US" dirty="0"/>
              <a:t>擴充代理</a:t>
            </a:r>
            <a:r>
              <a:rPr lang="zh-TW" altLang="en-US" dirty="0" smtClean="0"/>
              <a:t>關鍵字</a:t>
            </a:r>
            <a:endParaRPr lang="en-US" altLang="zh-TW" dirty="0" smtClean="0"/>
          </a:p>
          <a:p>
            <a:pPr lvl="1"/>
            <a:r>
              <a:rPr lang="zh-TW" altLang="en-US" dirty="0"/>
              <a:t>支援</a:t>
            </a:r>
            <a:r>
              <a:rPr lang="zh-TW" altLang="en-US" dirty="0" smtClean="0"/>
              <a:t>所有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屬性</a:t>
            </a:r>
            <a:r>
              <a:rPr lang="zh-TW" altLang="en-US" dirty="0"/>
              <a:t>的 </a:t>
            </a:r>
            <a:r>
              <a:rPr lang="en-US" altLang="zh-TW" dirty="0"/>
              <a:t>XPath </a:t>
            </a:r>
            <a:r>
              <a:rPr lang="zh-TW" altLang="en-US" dirty="0"/>
              <a:t>翻譯</a:t>
            </a:r>
            <a:r>
              <a:rPr lang="zh-TW" altLang="en-US" dirty="0" smtClean="0"/>
              <a:t>邏輯</a:t>
            </a:r>
            <a:endParaRPr lang="en-US" altLang="zh-TW" dirty="0" smtClean="0"/>
          </a:p>
          <a:p>
            <a:pPr lvl="1"/>
            <a:r>
              <a:rPr lang="zh-TW" altLang="en-US" dirty="0"/>
              <a:t>支援自由選擇翻譯的一詞多</a:t>
            </a:r>
            <a:r>
              <a:rPr lang="zh-TW" altLang="en-US" dirty="0" smtClean="0"/>
              <a:t>譯</a:t>
            </a:r>
            <a:r>
              <a:rPr lang="en-US" altLang="zh-TW" dirty="0" smtClean="0"/>
              <a:t>UI</a:t>
            </a:r>
          </a:p>
          <a:p>
            <a:pPr lvl="1"/>
            <a:r>
              <a:rPr lang="zh-TW" altLang="en-US" dirty="0"/>
              <a:t>可以提供安裝的 </a:t>
            </a:r>
            <a:r>
              <a:rPr lang="en-US" altLang="zh-TW" dirty="0"/>
              <a:t>Python </a:t>
            </a:r>
            <a:r>
              <a:rPr lang="zh-TW" altLang="en-US" dirty="0"/>
              <a:t>模組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軟體系統實驗室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9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zh-TW" kern="1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+mj-cs"/>
              </a:rPr>
              <a:t>論文限制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60499" y="1830389"/>
            <a:ext cx="9169402" cy="1755479"/>
          </a:xfrm>
        </p:spPr>
        <p:txBody>
          <a:bodyPr/>
          <a:lstStyle/>
          <a:p>
            <a:r>
              <a:rPr lang="zh-TW" altLang="en-US" dirty="0"/>
              <a:t>某些 </a:t>
            </a:r>
            <a:r>
              <a:rPr lang="en-US" altLang="zh-TW" dirty="0"/>
              <a:t>Robot </a:t>
            </a:r>
            <a:r>
              <a:rPr lang="en-US" altLang="zh-TW" dirty="0" smtClean="0"/>
              <a:t>Framework</a:t>
            </a:r>
            <a:r>
              <a:rPr lang="zh-TW" altLang="en-US" dirty="0" smtClean="0"/>
              <a:t>原</a:t>
            </a:r>
            <a:r>
              <a:rPr lang="zh-TW" altLang="en-US" dirty="0"/>
              <a:t>生關鍵字，其參數</a:t>
            </a:r>
            <a:r>
              <a:rPr lang="zh-TW" altLang="en-US" dirty="0" smtClean="0"/>
              <a:t>部分可接受含特殊字元的詞彙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S</a:t>
            </a:r>
            <a:r>
              <a:rPr lang="zh-TW" altLang="en-US" dirty="0" smtClean="0"/>
              <a:t>*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，目前無法支援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Get Match Count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9" name="內容版面配置區 7"/>
          <p:cNvSpPr txBox="1">
            <a:spLocks/>
          </p:cNvSpPr>
          <p:nvPr/>
        </p:nvSpPr>
        <p:spPr bwMode="auto">
          <a:xfrm>
            <a:off x="3976253" y="5253680"/>
            <a:ext cx="4239491" cy="40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/>
              <a:t>Get Match Count </a:t>
            </a:r>
            <a:r>
              <a:rPr lang="zh-TW" altLang="en-US" sz="2400" dirty="0" smtClean="0"/>
              <a:t>單元測試腳本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33" y="3822449"/>
            <a:ext cx="8759129" cy="14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6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596" y="155374"/>
            <a:ext cx="10972800" cy="1143000"/>
          </a:xfrm>
        </p:spPr>
        <p:txBody>
          <a:bodyPr/>
          <a:lstStyle/>
          <a:p>
            <a:pPr lvl="1"/>
            <a:r>
              <a:rPr lang="zh-TW" altLang="zh-TW" kern="1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+mj-cs"/>
              </a:rPr>
              <a:t>論文限制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81199" y="1564381"/>
            <a:ext cx="8229600" cy="2702819"/>
          </a:xfrm>
        </p:spPr>
        <p:txBody>
          <a:bodyPr/>
          <a:lstStyle/>
          <a:p>
            <a:r>
              <a:rPr lang="zh-TW" altLang="en-US" dirty="0"/>
              <a:t>某些 </a:t>
            </a:r>
            <a:r>
              <a:rPr lang="en-US" altLang="zh-TW" dirty="0"/>
              <a:t>Robot </a:t>
            </a:r>
            <a:r>
              <a:rPr lang="en-US" altLang="zh-TW" dirty="0" smtClean="0"/>
              <a:t>Framework</a:t>
            </a:r>
            <a:r>
              <a:rPr lang="zh-TW" altLang="en-US" dirty="0"/>
              <a:t>原生</a:t>
            </a:r>
            <a:r>
              <a:rPr lang="zh-TW" altLang="en-US" dirty="0" smtClean="0"/>
              <a:t>關鍵字</a:t>
            </a:r>
            <a:r>
              <a:rPr lang="zh-TW" altLang="en-US" dirty="0"/>
              <a:t>，其內部實作會呼叫另一個原生的</a:t>
            </a:r>
            <a:r>
              <a:rPr lang="zh-TW" altLang="en-US" dirty="0" smtClean="0"/>
              <a:t>關鍵字；導致系統判定為不同的待翻譯詞，翻譯需要選擇兩次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Dictionary Should Contain Item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10" name="內容版面配置區 7"/>
          <p:cNvSpPr txBox="1">
            <a:spLocks/>
          </p:cNvSpPr>
          <p:nvPr/>
        </p:nvSpPr>
        <p:spPr bwMode="auto">
          <a:xfrm>
            <a:off x="3080554" y="5609750"/>
            <a:ext cx="6030887" cy="40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/>
              <a:t>Dictionary Should Contain Item </a:t>
            </a:r>
            <a:r>
              <a:rPr lang="zh-TW" altLang="en-US" sz="2400" dirty="0" smtClean="0"/>
              <a:t>單元測試腳本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4487169"/>
            <a:ext cx="9342162" cy="11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0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TW" kern="1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+mj-cs"/>
              </a:rPr>
              <a:t>i18n</a:t>
            </a:r>
            <a:r>
              <a:rPr lang="zh-TW" altLang="en-US" kern="1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+mj-cs"/>
              </a:rPr>
              <a:t>工具的使用</a:t>
            </a:r>
            <a:r>
              <a:rPr lang="zh-TW" altLang="zh-TW" kern="1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+mj-cs"/>
              </a:rPr>
              <a:t>限制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26" y="1382157"/>
            <a:ext cx="5754439" cy="1775751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03331"/>
            <a:ext cx="8039892" cy="3062174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 bwMode="auto">
          <a:xfrm>
            <a:off x="8649492" y="1713150"/>
            <a:ext cx="3638550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/>
              <a:t>原生</a:t>
            </a:r>
            <a:r>
              <a:rPr lang="zh-TW" altLang="en-US" sz="1600" dirty="0" smtClean="0"/>
              <a:t>關鍵字</a:t>
            </a:r>
            <a:endParaRPr lang="en-US" altLang="zh-TW" sz="16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 smtClean="0"/>
              <a:t>       </a:t>
            </a:r>
            <a:r>
              <a:rPr lang="en-US" altLang="zh-TW" sz="1600" dirty="0" err="1" smtClean="0"/>
              <a:t>dictionary_should_contain_item</a:t>
            </a:r>
            <a:r>
              <a:rPr lang="zh-TW" altLang="en-US" sz="1600" dirty="0" smtClean="0"/>
              <a:t>，</a:t>
            </a:r>
            <a:endParaRPr lang="en-US" altLang="zh-TW" sz="16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 smtClean="0"/>
              <a:t>       內部會呼叫</a:t>
            </a:r>
            <a:endParaRPr lang="en-US" altLang="zh-TW" sz="16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 smtClean="0"/>
              <a:t>       </a:t>
            </a:r>
            <a:r>
              <a:rPr lang="en-US" altLang="zh-TW" sz="1600" dirty="0" err="1" smtClean="0"/>
              <a:t>dictionary_should_contain_key</a:t>
            </a:r>
            <a:endParaRPr lang="zh-TW" altLang="en-US" sz="1600" dirty="0"/>
          </a:p>
        </p:txBody>
      </p:sp>
      <p:sp>
        <p:nvSpPr>
          <p:cNvPr id="11" name="內容版面配置區 7"/>
          <p:cNvSpPr txBox="1">
            <a:spLocks/>
          </p:cNvSpPr>
          <p:nvPr/>
        </p:nvSpPr>
        <p:spPr bwMode="auto">
          <a:xfrm>
            <a:off x="8737600" y="3402884"/>
            <a:ext cx="3258072" cy="75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/>
              <a:t>因為參數部分的</a:t>
            </a:r>
            <a:r>
              <a:rPr lang="zh-TW" altLang="en-US" sz="1600" dirty="0" smtClean="0"/>
              <a:t>改變，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zh-TW" altLang="en-US" sz="1600" dirty="0"/>
              <a:t> </a:t>
            </a:r>
            <a:r>
              <a:rPr lang="zh-TW" altLang="en-US" sz="1600" dirty="0" smtClean="0"/>
              <a:t>      </a:t>
            </a:r>
            <a:r>
              <a:rPr lang="en-US" altLang="zh-TW" sz="1600" dirty="0" smtClean="0"/>
              <a:t>More</a:t>
            </a:r>
            <a:r>
              <a:rPr lang="zh-TW" altLang="en-US" sz="1600" dirty="0" smtClean="0"/>
              <a:t>被判定為不同的待翻譯詞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59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81200" y="1763713"/>
            <a:ext cx="8229600" cy="3392487"/>
          </a:xfrm>
        </p:spPr>
        <p:txBody>
          <a:bodyPr/>
          <a:lstStyle/>
          <a:p>
            <a:r>
              <a:rPr lang="zh-TW" altLang="en-US" dirty="0"/>
              <a:t>優</a:t>
            </a:r>
            <a:r>
              <a:rPr lang="zh-TW" altLang="en-US" dirty="0" smtClean="0"/>
              <a:t>化含特殊字元詞彙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</a:t>
            </a:r>
            <a:r>
              <a:rPr lang="en-US" altLang="zh-TW" dirty="0" smtClean="0"/>
              <a:t>: S*)</a:t>
            </a:r>
            <a:r>
              <a:rPr lang="zh-TW" altLang="en-US" dirty="0" smtClean="0"/>
              <a:t>的翻譯方式</a:t>
            </a:r>
            <a:endParaRPr lang="en-US" altLang="zh-TW" dirty="0" smtClean="0"/>
          </a:p>
          <a:p>
            <a:r>
              <a:rPr lang="zh-TW" altLang="en-US" dirty="0" smtClean="0"/>
              <a:t>對於內部實作會呼叫其他原生關鍵字的原生關鍵字，改善其對於重複待翻譯</a:t>
            </a:r>
            <a:r>
              <a:rPr lang="zh-TW" altLang="en-US" dirty="0"/>
              <a:t>詞的判定</a:t>
            </a:r>
            <a:r>
              <a:rPr lang="zh-TW" altLang="en-US" dirty="0" smtClean="0"/>
              <a:t>邏輯</a:t>
            </a:r>
            <a:endParaRPr lang="en-US" altLang="zh-TW" dirty="0" smtClean="0"/>
          </a:p>
          <a:p>
            <a:r>
              <a:rPr lang="zh-TW" altLang="en-US" dirty="0"/>
              <a:t>透過設計</a:t>
            </a:r>
            <a:r>
              <a:rPr lang="zh-TW" altLang="en-US" dirty="0" smtClean="0"/>
              <a:t>爬蟲，抓取多國語言網頁上的對應</a:t>
            </a:r>
            <a:r>
              <a:rPr lang="zh-TW" altLang="en-US" dirty="0"/>
              <a:t>翻譯詞</a:t>
            </a:r>
            <a:r>
              <a:rPr lang="zh-TW" altLang="en-US" dirty="0" smtClean="0"/>
              <a:t>，自動產生</a:t>
            </a:r>
            <a:r>
              <a:rPr lang="en-US" altLang="zh-TW" dirty="0" smtClean="0"/>
              <a:t>JSON </a:t>
            </a:r>
            <a:r>
              <a:rPr lang="zh-TW" altLang="en-US" dirty="0"/>
              <a:t>翻譯檔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2021/6/24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軟體系統實驗室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2021/6/24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軟體系統實驗室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5109992" y="3212976"/>
            <a:ext cx="1821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chemeClr val="tx2"/>
                </a:solidFill>
              </a:rPr>
              <a:t>Q&amp;A</a:t>
            </a:r>
            <a:endParaRPr lang="zh-TW" altLang="en-US" sz="6600" dirty="0">
              <a:solidFill>
                <a:schemeClr val="tx2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9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Robot Framework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13" name="內容版面配置區 11"/>
          <p:cNvSpPr>
            <a:spLocks noGrp="1"/>
          </p:cNvSpPr>
          <p:nvPr>
            <p:ph idx="1"/>
          </p:nvPr>
        </p:nvSpPr>
        <p:spPr>
          <a:xfrm>
            <a:off x="1738993" y="1992166"/>
            <a:ext cx="8714014" cy="3789657"/>
          </a:xfrm>
        </p:spPr>
        <p:txBody>
          <a:bodyPr/>
          <a:lstStyle/>
          <a:p>
            <a:r>
              <a:rPr lang="zh-TW" altLang="en-US" dirty="0" smtClean="0"/>
              <a:t>執行自動化驗收測試的開源框架語言</a:t>
            </a:r>
            <a:endParaRPr lang="en-US" altLang="zh-TW" dirty="0" smtClean="0"/>
          </a:p>
          <a:p>
            <a:r>
              <a:rPr lang="zh-TW" altLang="en-US" dirty="0"/>
              <a:t>可</a:t>
            </a:r>
            <a:r>
              <a:rPr lang="zh-TW" altLang="en-US" dirty="0" smtClean="0"/>
              <a:t>用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擴充函式庫</a:t>
            </a:r>
            <a:endParaRPr lang="en-US" altLang="zh-TW" dirty="0" smtClean="0"/>
          </a:p>
          <a:p>
            <a:r>
              <a:rPr lang="zh-TW" altLang="en-US" dirty="0" smtClean="0"/>
              <a:t>簡單的語法</a:t>
            </a:r>
            <a:endParaRPr lang="en-US" altLang="zh-TW" dirty="0" smtClean="0"/>
          </a:p>
          <a:p>
            <a:r>
              <a:rPr lang="zh-TW" altLang="en-US" dirty="0" smtClean="0"/>
              <a:t>視需要包裝原生關鍵字，使其更易讀、接近自然語言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80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Robot Framework</a:t>
            </a:r>
            <a:r>
              <a:rPr lang="zh-TW" altLang="en-US" dirty="0" smtClean="0"/>
              <a:t>測試腳本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軟體系統實驗室</a:t>
            </a:r>
            <a:endParaRPr lang="zh-TW" altLang="en-US"/>
          </a:p>
        </p:txBody>
      </p:sp>
      <p:sp>
        <p:nvSpPr>
          <p:cNvPr id="13" name="內容版面配置區 11"/>
          <p:cNvSpPr>
            <a:spLocks noGrp="1"/>
          </p:cNvSpPr>
          <p:nvPr>
            <p:ph idx="1"/>
          </p:nvPr>
        </p:nvSpPr>
        <p:spPr>
          <a:xfrm>
            <a:off x="609600" y="1451129"/>
            <a:ext cx="2426607" cy="2351234"/>
          </a:xfrm>
        </p:spPr>
        <p:txBody>
          <a:bodyPr/>
          <a:lstStyle/>
          <a:p>
            <a:r>
              <a:rPr lang="en-US" altLang="zh-TW" dirty="0" smtClean="0"/>
              <a:t>Settings</a:t>
            </a:r>
          </a:p>
          <a:p>
            <a:r>
              <a:rPr lang="en-US" altLang="zh-TW" dirty="0" smtClean="0"/>
              <a:t>Test Cases</a:t>
            </a:r>
          </a:p>
          <a:p>
            <a:r>
              <a:rPr lang="en-US" altLang="zh-TW" dirty="0" smtClean="0"/>
              <a:t>Keywords</a:t>
            </a:r>
          </a:p>
          <a:p>
            <a:r>
              <a:rPr lang="en-US" altLang="zh-TW" dirty="0" smtClean="0"/>
              <a:t>Variables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2021/6/24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C241-4982-47F5-8A77-7687F38C07A4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30" y="1451129"/>
            <a:ext cx="9232098" cy="47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8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green_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24301</TotalTime>
  <Words>2071</Words>
  <Application>Microsoft Office PowerPoint</Application>
  <PresentationFormat>寬螢幕</PresentationFormat>
  <Paragraphs>658</Paragraphs>
  <Slides>78</Slides>
  <Notes>65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78</vt:i4>
      </vt:variant>
    </vt:vector>
  </HeadingPairs>
  <TitlesOfParts>
    <vt:vector size="86" baseType="lpstr">
      <vt:lpstr>微軟正黑體</vt:lpstr>
      <vt:lpstr>新細明體</vt:lpstr>
      <vt:lpstr>標楷體</vt:lpstr>
      <vt:lpstr>Arial</vt:lpstr>
      <vt:lpstr>Calibri</vt:lpstr>
      <vt:lpstr>Times New Roman</vt:lpstr>
      <vt:lpstr>Wingdings</vt:lpstr>
      <vt:lpstr>bluegreen_w</vt:lpstr>
      <vt:lpstr>支援多國語言的Robot Framework網頁自動化驗收測試工具的功能改善與擴充 </vt:lpstr>
      <vt:lpstr>大綱</vt:lpstr>
      <vt:lpstr>大綱</vt:lpstr>
      <vt:lpstr>研究動機</vt:lpstr>
      <vt:lpstr>研究目標</vt:lpstr>
      <vt:lpstr>研究目標</vt:lpstr>
      <vt:lpstr>大綱</vt:lpstr>
      <vt:lpstr>Robot Framework</vt:lpstr>
      <vt:lpstr>Robot Framework測試腳本</vt:lpstr>
      <vt:lpstr>Robot Framework測試報表</vt:lpstr>
      <vt:lpstr>Robot Framework Listener</vt:lpstr>
      <vt:lpstr>XPath</vt:lpstr>
      <vt:lpstr>第一版 i18n 的系統架構</vt:lpstr>
      <vt:lpstr>第一版 i18n 的系統架構</vt:lpstr>
      <vt:lpstr>第一版 i18n 的系統流程</vt:lpstr>
      <vt:lpstr>大綱</vt:lpstr>
      <vt:lpstr>新版i18n 系統架構</vt:lpstr>
      <vt:lpstr>新版i18n 系統架構</vt:lpstr>
      <vt:lpstr>新版i18n新增類別</vt:lpstr>
      <vt:lpstr>新版i18n 系統流程差異</vt:lpstr>
      <vt:lpstr>擴充代理關鍵字</vt:lpstr>
      <vt:lpstr>擴充/修改代理關鍵字實作 以FindElementsProxy為例</vt:lpstr>
      <vt:lpstr>擴充/修改代理關鍵字實作 以FindElementsProxy為例</vt:lpstr>
      <vt:lpstr>改善XPath翻譯邏輯</vt:lpstr>
      <vt:lpstr>改善XPath翻譯邏輯</vt:lpstr>
      <vt:lpstr>新版i18n的XPath翻譯邏輯</vt:lpstr>
      <vt:lpstr>第一版i18n一詞多譯處理</vt:lpstr>
      <vt:lpstr>第一版i18n一詞多譯潛在問題</vt:lpstr>
      <vt:lpstr>第一版i18n一詞多譯潛在問題</vt:lpstr>
      <vt:lpstr>新版i18n一詞多譯UI設計</vt:lpstr>
      <vt:lpstr>新版i18n一詞多譯實作</vt:lpstr>
      <vt:lpstr>新版i18n一詞多譯實作</vt:lpstr>
      <vt:lpstr>使i18n工具成為可安裝模組</vt:lpstr>
      <vt:lpstr>新版i18n工具使用方法</vt:lpstr>
      <vt:lpstr>大綱</vt:lpstr>
      <vt:lpstr>測試案例分析</vt:lpstr>
      <vt:lpstr>實例1 Alert Should Be Present單元測試</vt:lpstr>
      <vt:lpstr>實例1 Alert Should Be Present單元測試</vt:lpstr>
      <vt:lpstr>實例1 Alert Should Be Present單元測試</vt:lpstr>
      <vt:lpstr>實例2 Count Values In List單元測試</vt:lpstr>
      <vt:lpstr>實例2 Count Values In List單元測試</vt:lpstr>
      <vt:lpstr>實例2 Count Values In List單元測試</vt:lpstr>
      <vt:lpstr>實例3 Dictionaries Should Be Equal單元測試</vt:lpstr>
      <vt:lpstr>實例3 Dictionaries Should Be Equal單元測試</vt:lpstr>
      <vt:lpstr>實例3 Dictionaries Should Be Equal單元測試</vt:lpstr>
      <vt:lpstr>實例4 Select From List By Label單元測試</vt:lpstr>
      <vt:lpstr>實例4 Select From List By Label單元測試</vt:lpstr>
      <vt:lpstr>實例4 Select From List By Label單元測試</vt:lpstr>
      <vt:lpstr>實例4 Select From List By Label單元測試</vt:lpstr>
      <vt:lpstr>實例5 *Page Should Contain Element單元測試</vt:lpstr>
      <vt:lpstr>實例5 *Page Should Contain Element單元測試</vt:lpstr>
      <vt:lpstr>實例5 *Page Should Contain Element單元測試</vt:lpstr>
      <vt:lpstr>實例5 *Page Should Contain Element單元測試</vt:lpstr>
      <vt:lpstr>實例6 Table Should Contain單元測試</vt:lpstr>
      <vt:lpstr>實例6 Table Should Contain單元測試</vt:lpstr>
      <vt:lpstr>實例6 Table Should Contain單元測試</vt:lpstr>
      <vt:lpstr>實例6 Table Should Contain單元測試</vt:lpstr>
      <vt:lpstr>實例7 改善XPath翻譯邏輯後的驗收測試</vt:lpstr>
      <vt:lpstr>實例7 改善XPath翻譯邏輯後的驗收測試</vt:lpstr>
      <vt:lpstr>實例7 改善XPath翻譯邏輯後的驗收測試</vt:lpstr>
      <vt:lpstr>實例7 改善XPath翻譯邏輯後的驗收測試</vt:lpstr>
      <vt:lpstr>實例8 一詞多譯情況下所產生的一詞多譯UI介面</vt:lpstr>
      <vt:lpstr>實例8 一詞多譯情況下所產生的一詞多譯UI介面</vt:lpstr>
      <vt:lpstr>實例8 一詞多譯情況下所產生的一詞多譯UI介面</vt:lpstr>
      <vt:lpstr>實例8 例外一 若原先測試腳本不通過</vt:lpstr>
      <vt:lpstr>實例8 例外二 若測試腳本通過，且沒有遭遇一詞多譯</vt:lpstr>
      <vt:lpstr>實例9 使用涵蓋多項代理關鍵字的測試腳本</vt:lpstr>
      <vt:lpstr>實例9 使用涵蓋多項代理關鍵字的測試腳本</vt:lpstr>
      <vt:lpstr>實例9 使用涵蓋多項代理關鍵字的測試腳本</vt:lpstr>
      <vt:lpstr>實例10 以指令使用i18n工具來執行測試腳本</vt:lpstr>
      <vt:lpstr>實例11 以RED IDE使用i18n工具來執行測試腳本</vt:lpstr>
      <vt:lpstr>大綱</vt:lpstr>
      <vt:lpstr>結論</vt:lpstr>
      <vt:lpstr>論文限制</vt:lpstr>
      <vt:lpstr>論文限制</vt:lpstr>
      <vt:lpstr>i18n工具的使用限制</vt:lpstr>
      <vt:lpstr>未來展望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 of Internationalization Support for Automated Web Testing with Robot Framework</dc:title>
  <dc:creator>Bing</dc:creator>
  <cp:lastModifiedBy>林先生</cp:lastModifiedBy>
  <cp:revision>343</cp:revision>
  <dcterms:created xsi:type="dcterms:W3CDTF">2021-02-22T07:06:22Z</dcterms:created>
  <dcterms:modified xsi:type="dcterms:W3CDTF">2021-06-28T05:35:06Z</dcterms:modified>
</cp:coreProperties>
</file>